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5"/>
  </p:notesMasterIdLst>
  <p:handoutMasterIdLst>
    <p:handoutMasterId r:id="rId16"/>
  </p:handoutMasterIdLst>
  <p:sldIdLst>
    <p:sldId id="257" r:id="rId2"/>
    <p:sldId id="269" r:id="rId3"/>
    <p:sldId id="267" r:id="rId4"/>
    <p:sldId id="266" r:id="rId5"/>
    <p:sldId id="259" r:id="rId6"/>
    <p:sldId id="260" r:id="rId7"/>
    <p:sldId id="272" r:id="rId8"/>
    <p:sldId id="271" r:id="rId9"/>
    <p:sldId id="262" r:id="rId10"/>
    <p:sldId id="265" r:id="rId11"/>
    <p:sldId id="263" r:id="rId12"/>
    <p:sldId id="270" r:id="rId13"/>
    <p:sldId id="264" r:id="rId1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3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27/10/2023</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27/10/2023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 dirty="0"/>
              <a:t>Modifiez le style du titre</a:t>
            </a:r>
            <a:endParaRPr lang="en-US"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a:t>Master-Untertitelformat bearbeiten</a:t>
            </a:r>
            <a:endParaRPr lang="en-US"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ABA18A1-B72F-49DD-8A51-DC4A9B10C77C}" type="datetime1">
              <a:rPr lang="fr-FR" smtClean="0"/>
              <a:t>27/10/2023</a:t>
            </a:fld>
            <a:endParaRPr lang="en-US"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de-DE"/>
              <a:t>Mastertitelformat bearbeiten</a:t>
            </a:r>
            <a:endParaRPr lang="en-US" dirty="0"/>
          </a:p>
        </p:txBody>
      </p:sp>
      <p:sp>
        <p:nvSpPr>
          <p:cNvPr id="3" name="Espace réservé du texte vertical 2"/>
          <p:cNvSpPr>
            <a:spLocks noGrp="1"/>
          </p:cNvSpPr>
          <p:nvPr>
            <p:ph type="body" orient="vert" idx="1"/>
          </p:nvPr>
        </p:nvSpPr>
        <p:spPr/>
        <p:txBody>
          <a:bodyPr vert="eaVert" lIns="45720" tIns="0" rIns="45720" bIns="0"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Espace réservé de la date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7A74DDF-14B3-4359-B246-DC1DC867FD8F}" type="datetime1">
              <a:rPr lang="fr-FR" smtClean="0"/>
              <a:t>27/10/2023</a:t>
            </a:fld>
            <a:endParaRPr lang="en-US" dirty="0"/>
          </a:p>
        </p:txBody>
      </p:sp>
      <p:sp>
        <p:nvSpPr>
          <p:cNvPr id="8" name="Espace réservé du pied de page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412302"/>
            <a:ext cx="7734300" cy="5759898"/>
          </a:xfrm>
        </p:spPr>
        <p:txBody>
          <a:bodyPr vert="eaVert" lIns="45720" tIns="0" rIns="45720" bIns="0"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Espace réservé de la date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2DB94D9-FA33-4622-B5B0-3A212B55AFC9}" type="datetime1">
              <a:rPr lang="fr-FR" smtClean="0"/>
              <a:t>27/10/2023</a:t>
            </a:fld>
            <a:endParaRPr lang="en-US" dirty="0"/>
          </a:p>
        </p:txBody>
      </p:sp>
      <p:sp>
        <p:nvSpPr>
          <p:cNvPr id="8" name="Espace réservé du pied de page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de-DE"/>
              <a:t>Mastertitelformat bearbeiten</a:t>
            </a:r>
            <a:endParaRPr lang="en-US" dirty="0"/>
          </a:p>
        </p:txBody>
      </p:sp>
      <p:sp>
        <p:nvSpPr>
          <p:cNvPr id="3" name="Espace réservé du contenu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5162FBC-E467-46B8-ABE1-98D95CFF2BA6}" type="datetime1">
              <a:rPr lang="fr-FR" smtClean="0"/>
              <a:t>27/10/2023</a:t>
            </a:fld>
            <a:endParaRPr lang="en-US"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 dirty="0"/>
              <a:t>Modifiez le style du titre</a:t>
            </a:r>
            <a:endParaRPr lang="en-US"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E7F64E0A-ACF3-44BD-A54D-C44EDE2996DF}" type="datetime1">
              <a:rPr lang="fr-FR" smtClean="0"/>
              <a:t>27/10/2023</a:t>
            </a:fld>
            <a:endParaRPr lang="en-US"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97280" y="286603"/>
            <a:ext cx="10058400" cy="1450757"/>
          </a:xfrm>
        </p:spPr>
        <p:txBody>
          <a:bodyPr rtlCol="0"/>
          <a:lstStyle>
            <a:lvl1pPr>
              <a:defRPr/>
            </a:lvl1pPr>
          </a:lstStyle>
          <a:p>
            <a:pPr rtl="0"/>
            <a:r>
              <a:rPr lang="fr" dirty="0"/>
              <a:t>Modifiez le style du titre du masque</a:t>
            </a:r>
            <a:endParaRPr lang="en-US"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810B38C-D4F5-42C2-967A-0B7FC97B2621}" type="datetime1">
              <a:rPr lang="fr-FR" smtClean="0"/>
              <a:t>27/10/2023</a:t>
            </a:fld>
            <a:endParaRPr lang="en-US"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de-DE"/>
              <a:t>Mastertitelformat bearbeiten</a:t>
            </a:r>
            <a:endParaRPr lang="en-US" dirty="0"/>
          </a:p>
        </p:txBody>
      </p:sp>
      <p:sp>
        <p:nvSpPr>
          <p:cNvPr id="3" name="Espace réservé du texte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6C9646D-2F82-4FD6-98A1-C2A4C26D0529}" type="datetime1">
              <a:rPr lang="fr-FR" smtClean="0"/>
              <a:t>27/10/2023</a:t>
            </a:fld>
            <a:endParaRPr lang="en-US"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a:defRPr/>
            </a:lvl1pPr>
          </a:lstStyle>
          <a:p>
            <a:pPr rtl="0"/>
            <a:r>
              <a:rPr lang="fr" dirty="0"/>
              <a:t>Cliquez pour modifier le style du titre du masque</a:t>
            </a:r>
            <a:endParaRPr lang="en-US"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63595C77-250B-4737-9E4A-69E5939CBC16}" type="datetime1">
              <a:rPr lang="fr-FR" smtClean="0"/>
              <a:t>27/10/2023</a:t>
            </a:fld>
            <a:endParaRPr lang="en-US"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C7E81F3-FFCD-4236-B158-26C78CAC6E11}" type="datetime1">
              <a:rPr lang="fr-FR" smtClean="0"/>
              <a:t>27/10/2023</a:t>
            </a:fld>
            <a:endParaRPr lang="en-US"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de-DE"/>
              <a:t>Mastertitelformat bearbeiten</a:t>
            </a:r>
            <a:endParaRPr lang="en-US" dirty="0"/>
          </a:p>
        </p:txBody>
      </p:sp>
      <p:sp>
        <p:nvSpPr>
          <p:cNvPr id="3" name="Espace réservé du contenu 2"/>
          <p:cNvSpPr>
            <a:spLocks noGrp="1"/>
          </p:cNvSpPr>
          <p:nvPr>
            <p:ph idx="1"/>
          </p:nvPr>
        </p:nvSpPr>
        <p:spPr>
          <a:xfrm>
            <a:off x="5458984" y="812799"/>
            <a:ext cx="5928344" cy="5294757"/>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Espace réservé du texte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dirty="0"/>
              <a:t>Modifiez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0A97361A-7C50-452A-9761-2F2CCDC29838}" type="datetime1">
              <a:rPr lang="fr-FR" smtClean="0"/>
              <a:t>27/10/2023</a:t>
            </a:fld>
            <a:endParaRPr lang="en-US"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ce réservé a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en-US"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de-DE"/>
              <a:t>Mastertitelformat bearbeiten</a:t>
            </a:r>
            <a:endParaRPr lang="en-US"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Espace réservé de la date 4"/>
          <p:cNvSpPr>
            <a:spLocks noGrp="1"/>
          </p:cNvSpPr>
          <p:nvPr>
            <p:ph type="dt" sz="half" idx="10"/>
          </p:nvPr>
        </p:nvSpPr>
        <p:spPr/>
        <p:txBody>
          <a:bodyPr rtlCol="0"/>
          <a:lstStyle>
            <a:lvl1pPr>
              <a:defRPr/>
            </a:lvl1pPr>
          </a:lstStyle>
          <a:p>
            <a:pPr rtl="0"/>
            <a:fld id="{7E208F8F-9785-4D7E-B2D7-6FB9149CAF24}" type="datetime1">
              <a:rPr lang="fr-FR" smtClean="0"/>
              <a:t>27/10/2023</a:t>
            </a:fld>
            <a:endParaRPr lang="en-US"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3CD2423-DC0C-47A2-8916-10643EB35EC9}" type="datetime1">
              <a:rPr lang="fr-FR" smtClean="0"/>
              <a:t>27/10/2023</a:t>
            </a:fld>
            <a:endParaRPr lang="en-US"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‹Nr.›</a:t>
            </a:fld>
            <a:endParaRPr lang="en-US"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4791407" y="842029"/>
            <a:ext cx="7044266" cy="3307299"/>
          </a:xfrm>
        </p:spPr>
        <p:txBody>
          <a:bodyPr rtlCol="0">
            <a:normAutofit fontScale="90000"/>
          </a:bodyPr>
          <a:lstStyle/>
          <a:p>
            <a:pPr algn="ctr"/>
            <a:r>
              <a:rPr lang="de-DE" sz="4800" b="1" i="0" dirty="0">
                <a:solidFill>
                  <a:srgbClr val="0070C0"/>
                </a:solidFill>
                <a:effectLst/>
                <a:latin typeface="Arial Black" panose="020B0A04020102020204" pitchFamily="34" charset="0"/>
              </a:rPr>
              <a:t>Wird das </a:t>
            </a:r>
            <a:r>
              <a:rPr lang="de-DE" sz="4800" b="1" dirty="0">
                <a:solidFill>
                  <a:srgbClr val="0070C0"/>
                </a:solidFill>
                <a:latin typeface="Arial Black" panose="020B0A04020102020204" pitchFamily="34" charset="0"/>
              </a:rPr>
              <a:t>P</a:t>
            </a:r>
            <a:r>
              <a:rPr lang="de-DE" sz="4800" b="1" i="0" dirty="0">
                <a:solidFill>
                  <a:srgbClr val="0070C0"/>
                </a:solidFill>
                <a:effectLst/>
                <a:latin typeface="Arial Black" panose="020B0A04020102020204" pitchFamily="34" charset="0"/>
              </a:rPr>
              <a:t>otenzial von  Fachartikel in  </a:t>
            </a:r>
            <a:br>
              <a:rPr lang="de-DE" sz="4800" b="1" dirty="0">
                <a:solidFill>
                  <a:srgbClr val="0070C0"/>
                </a:solidFill>
                <a:latin typeface="Arial Black" panose="020B0A04020102020204" pitchFamily="34" charset="0"/>
              </a:rPr>
            </a:br>
            <a:r>
              <a:rPr lang="de-DE" sz="4800" b="1" dirty="0">
                <a:solidFill>
                  <a:srgbClr val="0070C0"/>
                </a:solidFill>
                <a:latin typeface="Arial Black" panose="020B0A04020102020204" pitchFamily="34" charset="0"/>
              </a:rPr>
              <a:t> </a:t>
            </a:r>
            <a:br>
              <a:rPr lang="de-DE" sz="4800" b="1" dirty="0">
                <a:solidFill>
                  <a:srgbClr val="0070C0"/>
                </a:solidFill>
                <a:latin typeface="Arial Black" panose="020B0A04020102020204" pitchFamily="34" charset="0"/>
              </a:rPr>
            </a:br>
            <a:r>
              <a:rPr lang="de-DE" sz="4800" b="1" dirty="0">
                <a:solidFill>
                  <a:srgbClr val="0070C0"/>
                </a:solidFill>
                <a:latin typeface="Arial Black" panose="020B0A04020102020204" pitchFamily="34" charset="0"/>
              </a:rPr>
              <a:t> </a:t>
            </a:r>
            <a:r>
              <a:rPr lang="de-DE" sz="4800" b="1" i="0" dirty="0">
                <a:solidFill>
                  <a:srgbClr val="0070C0"/>
                </a:solidFill>
                <a:effectLst/>
                <a:latin typeface="Arial Black" panose="020B0A04020102020204" pitchFamily="34" charset="0"/>
              </a:rPr>
              <a:t> </a:t>
            </a:r>
            <a:br>
              <a:rPr lang="de-DE" sz="4800" b="1" i="0" dirty="0">
                <a:solidFill>
                  <a:srgbClr val="0070C0"/>
                </a:solidFill>
                <a:effectLst/>
                <a:latin typeface="Arial Black" panose="020B0A04020102020204" pitchFamily="34" charset="0"/>
              </a:rPr>
            </a:br>
            <a:r>
              <a:rPr lang="de-DE" sz="4800" b="1" i="0" dirty="0">
                <a:solidFill>
                  <a:srgbClr val="0070C0"/>
                </a:solidFill>
                <a:effectLst/>
                <a:latin typeface="Arial Black" panose="020B0A04020102020204" pitchFamily="34" charset="0"/>
              </a:rPr>
              <a:t>zu wenig Beachtung geschenkt?</a:t>
            </a:r>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5111133" y="5570206"/>
            <a:ext cx="6269347" cy="1021498"/>
          </a:xfrm>
        </p:spPr>
        <p:txBody>
          <a:bodyPr rtlCol="0">
            <a:normAutofit fontScale="85000" lnSpcReduction="10000"/>
          </a:bodyPr>
          <a:lstStyle/>
          <a:p>
            <a:pPr rtl="0"/>
            <a:r>
              <a:rPr lang="fr" sz="2400" dirty="0">
                <a:solidFill>
                  <a:schemeClr val="tx1">
                    <a:lumMod val="85000"/>
                    <a:lumOff val="15000"/>
                  </a:schemeClr>
                </a:solidFill>
              </a:rPr>
              <a:t>rudolf wartmann</a:t>
            </a:r>
          </a:p>
          <a:p>
            <a:pPr rtl="0"/>
            <a:r>
              <a:rPr lang="fr" dirty="0">
                <a:solidFill>
                  <a:schemeClr val="tx1">
                    <a:lumMod val="85000"/>
                    <a:lumOff val="15000"/>
                  </a:schemeClr>
                </a:solidFill>
              </a:rPr>
              <a:t>Wettingen                        Oktober 2023</a:t>
            </a:r>
            <a:endParaRPr lang="fr" sz="2400" dirty="0">
              <a:solidFill>
                <a:schemeClr val="tx1">
                  <a:lumMod val="85000"/>
                  <a:lumOff val="15000"/>
                </a:schemeClr>
              </a:solidFill>
            </a:endParaRPr>
          </a:p>
          <a:p>
            <a:pPr rtl="0"/>
            <a:endParaRPr lang="fr" dirty="0">
              <a:solidFill>
                <a:schemeClr val="tx1">
                  <a:lumMod val="85000"/>
                  <a:lumOff val="15000"/>
                </a:schemeClr>
              </a:solidFill>
            </a:endParaRPr>
          </a:p>
          <a:p>
            <a:pPr rtl="0"/>
            <a:endParaRPr lang="fr" sz="2400" dirty="0">
              <a:solidFill>
                <a:schemeClr val="tx1">
                  <a:lumMod val="85000"/>
                  <a:lumOff val="15000"/>
                </a:schemeClr>
              </a:solidFill>
            </a:endParaRPr>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cteur droit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F9F58E3D-052E-15AB-C803-1694724F51A4}"/>
              </a:ext>
            </a:extLst>
          </p:cNvPr>
          <p:cNvSpPr/>
          <p:nvPr/>
        </p:nvSpPr>
        <p:spPr>
          <a:xfrm>
            <a:off x="7462640" y="2004612"/>
            <a:ext cx="1701800" cy="64346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000" dirty="0">
                <a:latin typeface="Arial Black" panose="020B0A04020102020204" pitchFamily="34" charset="0"/>
              </a:rPr>
              <a:t>KMU</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867D47F-424B-E55B-D286-7FB25D5B38CC}"/>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
        <p:nvSpPr>
          <p:cNvPr id="5" name="Titel 4">
            <a:extLst>
              <a:ext uri="{FF2B5EF4-FFF2-40B4-BE49-F238E27FC236}">
                <a16:creationId xmlns:a16="http://schemas.microsoft.com/office/drawing/2014/main" id="{9199F7D7-B6B8-8E4D-2492-F1D76A8020F8}"/>
              </a:ext>
            </a:extLst>
          </p:cNvPr>
          <p:cNvSpPr>
            <a:spLocks noGrp="1"/>
          </p:cNvSpPr>
          <p:nvPr>
            <p:ph type="title" idx="4294967295"/>
          </p:nvPr>
        </p:nvSpPr>
        <p:spPr>
          <a:xfrm>
            <a:off x="446148" y="-223307"/>
            <a:ext cx="10058400" cy="1450975"/>
          </a:xfrm>
        </p:spPr>
        <p:txBody>
          <a:bodyPr/>
          <a:lstStyle/>
          <a:p>
            <a:pPr algn="ctr"/>
            <a:r>
              <a:rPr lang="de-CH" dirty="0">
                <a:solidFill>
                  <a:srgbClr val="0070C0"/>
                </a:solidFill>
                <a:latin typeface="Arial Black" panose="020B0A04020102020204" pitchFamily="34" charset="0"/>
              </a:rPr>
              <a:t>Themenauswahl (2)</a:t>
            </a:r>
            <a:r>
              <a:rPr lang="de-CH" sz="4800" dirty="0">
                <a:solidFill>
                  <a:srgbClr val="0070C0"/>
                </a:solidFill>
                <a:latin typeface="Arial Black" panose="020B0A04020102020204" pitchFamily="34" charset="0"/>
              </a:rPr>
              <a:t>                                 </a:t>
            </a:r>
            <a:r>
              <a:rPr lang="de-CH" sz="1600" dirty="0">
                <a:solidFill>
                  <a:srgbClr val="0070C0"/>
                </a:solidFill>
                <a:latin typeface="Arial Black" panose="020B0A04020102020204" pitchFamily="34" charset="0"/>
              </a:rPr>
              <a:t>(bitte flexibel handhaben) </a:t>
            </a:r>
            <a:endParaRPr lang="de-CH" dirty="0">
              <a:solidFill>
                <a:srgbClr val="0070C0"/>
              </a:solidFill>
              <a:latin typeface="Arial Black" panose="020B0A04020102020204" pitchFamily="34" charset="0"/>
            </a:endParaRPr>
          </a:p>
        </p:txBody>
      </p:sp>
      <p:sp>
        <p:nvSpPr>
          <p:cNvPr id="2" name="Rechteck 1">
            <a:extLst>
              <a:ext uri="{FF2B5EF4-FFF2-40B4-BE49-F238E27FC236}">
                <a16:creationId xmlns:a16="http://schemas.microsoft.com/office/drawing/2014/main" id="{A1B9A0B1-13B3-D326-B947-FC621E952406}"/>
              </a:ext>
            </a:extLst>
          </p:cNvPr>
          <p:cNvSpPr/>
          <p:nvPr/>
        </p:nvSpPr>
        <p:spPr>
          <a:xfrm>
            <a:off x="660694" y="1346203"/>
            <a:ext cx="10870611" cy="4063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solidFill>
                  <a:srgbClr val="0070C0"/>
                </a:solidFill>
                <a:latin typeface="Arial Black" panose="020B0A04020102020204" pitchFamily="34" charset="0"/>
              </a:rPr>
              <a:t>Teammitglieder wählen ihr Favoritenthema: Höchste Punktzahl entscheidet!</a:t>
            </a:r>
          </a:p>
        </p:txBody>
      </p:sp>
      <p:graphicFrame>
        <p:nvGraphicFramePr>
          <p:cNvPr id="6" name="Tabelle 5">
            <a:extLst>
              <a:ext uri="{FF2B5EF4-FFF2-40B4-BE49-F238E27FC236}">
                <a16:creationId xmlns:a16="http://schemas.microsoft.com/office/drawing/2014/main" id="{ED8F8392-C9E2-C14C-9192-87EA6F1E15A0}"/>
              </a:ext>
            </a:extLst>
          </p:cNvPr>
          <p:cNvGraphicFramePr>
            <a:graphicFrameLocks noGrp="1"/>
          </p:cNvGraphicFramePr>
          <p:nvPr>
            <p:extLst>
              <p:ext uri="{D42A27DB-BD31-4B8C-83A1-F6EECF244321}">
                <p14:modId xmlns:p14="http://schemas.microsoft.com/office/powerpoint/2010/main" val="3249609779"/>
              </p:ext>
            </p:extLst>
          </p:nvPr>
        </p:nvGraphicFramePr>
        <p:xfrm>
          <a:off x="660694" y="2291080"/>
          <a:ext cx="10870608" cy="3630825"/>
        </p:xfrm>
        <a:graphic>
          <a:graphicData uri="http://schemas.openxmlformats.org/drawingml/2006/table">
            <a:tbl>
              <a:tblPr firstRow="1" bandRow="1">
                <a:tableStyleId>{8799B23B-EC83-4686-B30A-512413B5E67A}</a:tableStyleId>
              </a:tblPr>
              <a:tblGrid>
                <a:gridCol w="1811768">
                  <a:extLst>
                    <a:ext uri="{9D8B030D-6E8A-4147-A177-3AD203B41FA5}">
                      <a16:colId xmlns:a16="http://schemas.microsoft.com/office/drawing/2014/main" val="920396605"/>
                    </a:ext>
                  </a:extLst>
                </a:gridCol>
                <a:gridCol w="1811768">
                  <a:extLst>
                    <a:ext uri="{9D8B030D-6E8A-4147-A177-3AD203B41FA5}">
                      <a16:colId xmlns:a16="http://schemas.microsoft.com/office/drawing/2014/main" val="2620528221"/>
                    </a:ext>
                  </a:extLst>
                </a:gridCol>
                <a:gridCol w="1811768">
                  <a:extLst>
                    <a:ext uri="{9D8B030D-6E8A-4147-A177-3AD203B41FA5}">
                      <a16:colId xmlns:a16="http://schemas.microsoft.com/office/drawing/2014/main" val="1262999625"/>
                    </a:ext>
                  </a:extLst>
                </a:gridCol>
                <a:gridCol w="1811768">
                  <a:extLst>
                    <a:ext uri="{9D8B030D-6E8A-4147-A177-3AD203B41FA5}">
                      <a16:colId xmlns:a16="http://schemas.microsoft.com/office/drawing/2014/main" val="2203359222"/>
                    </a:ext>
                  </a:extLst>
                </a:gridCol>
                <a:gridCol w="1811768">
                  <a:extLst>
                    <a:ext uri="{9D8B030D-6E8A-4147-A177-3AD203B41FA5}">
                      <a16:colId xmlns:a16="http://schemas.microsoft.com/office/drawing/2014/main" val="2863118510"/>
                    </a:ext>
                  </a:extLst>
                </a:gridCol>
                <a:gridCol w="1811768">
                  <a:extLst>
                    <a:ext uri="{9D8B030D-6E8A-4147-A177-3AD203B41FA5}">
                      <a16:colId xmlns:a16="http://schemas.microsoft.com/office/drawing/2014/main" val="3863882540"/>
                    </a:ext>
                  </a:extLst>
                </a:gridCol>
              </a:tblGrid>
              <a:tr h="1199170">
                <a:tc>
                  <a:txBody>
                    <a:bodyPr/>
                    <a:lstStyle/>
                    <a:p>
                      <a:pPr algn="ctr"/>
                      <a:r>
                        <a:rPr lang="de-CH" dirty="0">
                          <a:solidFill>
                            <a:schemeClr val="bg1"/>
                          </a:solidFill>
                          <a:latin typeface="Arial Black" panose="020B0A04020102020204" pitchFamily="34" charset="0"/>
                        </a:rPr>
                        <a:t>Zeitschrift</a:t>
                      </a:r>
                    </a:p>
                  </a:txBody>
                  <a:tcPr>
                    <a:solidFill>
                      <a:srgbClr val="0070C0"/>
                    </a:solidFill>
                  </a:tcPr>
                </a:tc>
                <a:tc>
                  <a:txBody>
                    <a:bodyPr/>
                    <a:lstStyle/>
                    <a:p>
                      <a:pPr algn="ctr"/>
                      <a:r>
                        <a:rPr lang="de-CH" dirty="0">
                          <a:solidFill>
                            <a:schemeClr val="bg1"/>
                          </a:solidFill>
                          <a:latin typeface="Arial Black" panose="020B0A04020102020204" pitchFamily="34" charset="0"/>
                        </a:rPr>
                        <a:t>Artikel    </a:t>
                      </a:r>
                      <a:r>
                        <a:rPr lang="de-CH" sz="1200" dirty="0">
                          <a:solidFill>
                            <a:schemeClr val="bg1"/>
                          </a:solidFill>
                          <a:latin typeface="Arial Black" panose="020B0A04020102020204" pitchFamily="34" charset="0"/>
                        </a:rPr>
                        <a:t>(Thema / Autor)</a:t>
                      </a:r>
                      <a:endParaRPr lang="de-CH" dirty="0">
                        <a:solidFill>
                          <a:schemeClr val="bg1"/>
                        </a:solidFill>
                        <a:latin typeface="Arial Black" panose="020B0A04020102020204" pitchFamily="34" charset="0"/>
                      </a:endParaRPr>
                    </a:p>
                  </a:txBody>
                  <a:tcPr>
                    <a:solidFill>
                      <a:srgbClr val="0070C0"/>
                    </a:solidFill>
                  </a:tcPr>
                </a:tc>
                <a:tc>
                  <a:txBody>
                    <a:bodyPr/>
                    <a:lstStyle/>
                    <a:p>
                      <a:pPr algn="ctr"/>
                      <a:r>
                        <a:rPr lang="de-CH" dirty="0">
                          <a:solidFill>
                            <a:schemeClr val="bg1"/>
                          </a:solidFill>
                          <a:latin typeface="Arial Black" panose="020B0A04020102020204" pitchFamily="34" charset="0"/>
                        </a:rPr>
                        <a:t>Kernaus-sagen</a:t>
                      </a:r>
                    </a:p>
                  </a:txBody>
                  <a:tcPr>
                    <a:solidFill>
                      <a:srgbClr val="0070C0"/>
                    </a:solidFill>
                  </a:tcPr>
                </a:tc>
                <a:tc>
                  <a:txBody>
                    <a:bodyPr/>
                    <a:lstStyle/>
                    <a:p>
                      <a:pPr algn="ctr"/>
                      <a:r>
                        <a:rPr lang="de-CH" dirty="0">
                          <a:solidFill>
                            <a:schemeClr val="bg1"/>
                          </a:solidFill>
                          <a:latin typeface="Arial Black" panose="020B0A04020102020204" pitchFamily="34" charset="0"/>
                        </a:rPr>
                        <a:t>Rangierung Bewertung 1-5</a:t>
                      </a:r>
                    </a:p>
                  </a:txBody>
                  <a:tcPr>
                    <a:solidFill>
                      <a:srgbClr val="0070C0"/>
                    </a:solidFill>
                  </a:tcPr>
                </a:tc>
                <a:tc>
                  <a:txBody>
                    <a:bodyPr/>
                    <a:lstStyle/>
                    <a:p>
                      <a:pPr algn="ctr"/>
                      <a:r>
                        <a:rPr lang="de-CH" dirty="0">
                          <a:solidFill>
                            <a:schemeClr val="bg1"/>
                          </a:solidFill>
                          <a:latin typeface="Arial Black" panose="020B0A04020102020204" pitchFamily="34" charset="0"/>
                        </a:rPr>
                        <a:t>Lesen/      Bearbeitung durch…</a:t>
                      </a:r>
                    </a:p>
                  </a:txBody>
                  <a:tcPr>
                    <a:solidFill>
                      <a:srgbClr val="0070C0"/>
                    </a:solidFill>
                  </a:tcPr>
                </a:tc>
                <a:tc>
                  <a:txBody>
                    <a:bodyPr/>
                    <a:lstStyle/>
                    <a:p>
                      <a:pPr algn="ctr"/>
                      <a:r>
                        <a:rPr lang="de-CH" dirty="0">
                          <a:solidFill>
                            <a:schemeClr val="bg1"/>
                          </a:solidFill>
                          <a:latin typeface="Arial Black" panose="020B0A04020102020204" pitchFamily="34" charset="0"/>
                        </a:rPr>
                        <a:t>Vorstellung</a:t>
                      </a:r>
                    </a:p>
                    <a:p>
                      <a:pPr algn="ctr"/>
                      <a:r>
                        <a:rPr lang="de-CH" dirty="0">
                          <a:solidFill>
                            <a:schemeClr val="bg1"/>
                          </a:solidFill>
                          <a:latin typeface="Arial Black" panose="020B0A04020102020204" pitchFamily="34" charset="0"/>
                        </a:rPr>
                        <a:t>Termin</a:t>
                      </a:r>
                    </a:p>
                  </a:txBody>
                  <a:tcPr>
                    <a:solidFill>
                      <a:srgbClr val="0070C0"/>
                    </a:solidFill>
                  </a:tcPr>
                </a:tc>
                <a:extLst>
                  <a:ext uri="{0D108BD9-81ED-4DB2-BD59-A6C34878D82A}">
                    <a16:rowId xmlns:a16="http://schemas.microsoft.com/office/drawing/2014/main" val="3833334852"/>
                  </a:ext>
                </a:extLst>
              </a:tr>
              <a:tr h="486331">
                <a:tc>
                  <a:txBody>
                    <a:bodyPr/>
                    <a:lstStyle/>
                    <a:p>
                      <a:endParaRPr lang="de-CH" dirty="0"/>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extLst>
                  <a:ext uri="{0D108BD9-81ED-4DB2-BD59-A6C34878D82A}">
                    <a16:rowId xmlns:a16="http://schemas.microsoft.com/office/drawing/2014/main" val="2797968650"/>
                  </a:ext>
                </a:extLst>
              </a:tr>
              <a:tr h="486331">
                <a:tc>
                  <a:txBody>
                    <a:bodyPr/>
                    <a:lstStyle/>
                    <a:p>
                      <a:endParaRPr lang="de-CH"/>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extLst>
                  <a:ext uri="{0D108BD9-81ED-4DB2-BD59-A6C34878D82A}">
                    <a16:rowId xmlns:a16="http://schemas.microsoft.com/office/drawing/2014/main" val="1400737597"/>
                  </a:ext>
                </a:extLst>
              </a:tr>
              <a:tr h="486331">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dirty="0"/>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dirty="0"/>
                    </a:p>
                  </a:txBody>
                  <a:tcPr>
                    <a:solidFill>
                      <a:schemeClr val="bg1"/>
                    </a:solidFill>
                  </a:tcPr>
                </a:tc>
                <a:extLst>
                  <a:ext uri="{0D108BD9-81ED-4DB2-BD59-A6C34878D82A}">
                    <a16:rowId xmlns:a16="http://schemas.microsoft.com/office/drawing/2014/main" val="36358335"/>
                  </a:ext>
                </a:extLst>
              </a:tr>
              <a:tr h="486331">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dirty="0"/>
                    </a:p>
                  </a:txBody>
                  <a:tcPr>
                    <a:solidFill>
                      <a:schemeClr val="bg1"/>
                    </a:solidFill>
                  </a:tcPr>
                </a:tc>
                <a:tc>
                  <a:txBody>
                    <a:bodyPr/>
                    <a:lstStyle/>
                    <a:p>
                      <a:endParaRPr lang="de-CH"/>
                    </a:p>
                  </a:txBody>
                  <a:tcPr>
                    <a:solidFill>
                      <a:schemeClr val="bg1"/>
                    </a:solidFill>
                  </a:tcPr>
                </a:tc>
                <a:tc>
                  <a:txBody>
                    <a:bodyPr/>
                    <a:lstStyle/>
                    <a:p>
                      <a:endParaRPr lang="de-CH" dirty="0"/>
                    </a:p>
                  </a:txBody>
                  <a:tcPr>
                    <a:solidFill>
                      <a:schemeClr val="bg1"/>
                    </a:solidFill>
                  </a:tcPr>
                </a:tc>
                <a:extLst>
                  <a:ext uri="{0D108BD9-81ED-4DB2-BD59-A6C34878D82A}">
                    <a16:rowId xmlns:a16="http://schemas.microsoft.com/office/drawing/2014/main" val="893469392"/>
                  </a:ext>
                </a:extLst>
              </a:tr>
              <a:tr h="486331">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a:p>
                  </a:txBody>
                  <a:tcPr>
                    <a:solidFill>
                      <a:schemeClr val="bg1"/>
                    </a:solidFill>
                  </a:tcPr>
                </a:tc>
                <a:tc>
                  <a:txBody>
                    <a:bodyPr/>
                    <a:lstStyle/>
                    <a:p>
                      <a:endParaRPr lang="de-CH" dirty="0"/>
                    </a:p>
                  </a:txBody>
                  <a:tcPr>
                    <a:solidFill>
                      <a:schemeClr val="bg1"/>
                    </a:solidFill>
                  </a:tcPr>
                </a:tc>
                <a:tc>
                  <a:txBody>
                    <a:bodyPr/>
                    <a:lstStyle/>
                    <a:p>
                      <a:endParaRPr lang="de-CH" dirty="0"/>
                    </a:p>
                  </a:txBody>
                  <a:tcPr>
                    <a:solidFill>
                      <a:schemeClr val="bg1"/>
                    </a:solidFill>
                  </a:tcPr>
                </a:tc>
                <a:extLst>
                  <a:ext uri="{0D108BD9-81ED-4DB2-BD59-A6C34878D82A}">
                    <a16:rowId xmlns:a16="http://schemas.microsoft.com/office/drawing/2014/main" val="2476733033"/>
                  </a:ext>
                </a:extLst>
              </a:tr>
            </a:tbl>
          </a:graphicData>
        </a:graphic>
      </p:graphicFrame>
    </p:spTree>
    <p:extLst>
      <p:ext uri="{BB962C8B-B14F-4D97-AF65-F5344CB8AC3E}">
        <p14:creationId xmlns:p14="http://schemas.microsoft.com/office/powerpoint/2010/main" val="22716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863B5-9D4A-6B45-4581-8C3E4CB30504}"/>
              </a:ext>
            </a:extLst>
          </p:cNvPr>
          <p:cNvSpPr>
            <a:spLocks noGrp="1"/>
          </p:cNvSpPr>
          <p:nvPr>
            <p:ph type="title"/>
          </p:nvPr>
        </p:nvSpPr>
        <p:spPr>
          <a:xfrm>
            <a:off x="352213" y="-153663"/>
            <a:ext cx="10058400" cy="1450757"/>
          </a:xfrm>
        </p:spPr>
        <p:txBody>
          <a:bodyPr/>
          <a:lstStyle/>
          <a:p>
            <a:pPr algn="ctr"/>
            <a:r>
              <a:rPr lang="de-CH" dirty="0">
                <a:solidFill>
                  <a:srgbClr val="0070C0"/>
                </a:solidFill>
                <a:latin typeface="Arial Black" panose="020B0A04020102020204" pitchFamily="34" charset="0"/>
              </a:rPr>
              <a:t>Prozess 1</a:t>
            </a:r>
          </a:p>
        </p:txBody>
      </p:sp>
      <p:sp>
        <p:nvSpPr>
          <p:cNvPr id="5" name="Datumsplatzhalter 4">
            <a:extLst>
              <a:ext uri="{FF2B5EF4-FFF2-40B4-BE49-F238E27FC236}">
                <a16:creationId xmlns:a16="http://schemas.microsoft.com/office/drawing/2014/main" id="{BB33F165-C2D7-0BD6-F026-FC2FBCFAAD6F}"/>
              </a:ext>
            </a:extLst>
          </p:cNvPr>
          <p:cNvSpPr>
            <a:spLocks noGrp="1"/>
          </p:cNvSpPr>
          <p:nvPr>
            <p:ph type="dt" sz="half" idx="10"/>
          </p:nvPr>
        </p:nvSpPr>
        <p:spPr/>
        <p:txBody>
          <a:bodyPr/>
          <a:lstStyle/>
          <a:p>
            <a:pPr rtl="0"/>
            <a:fld id="{F810B38C-D4F5-42C2-967A-0B7FC97B2621}" type="datetime1">
              <a:rPr lang="fr-FR" smtClean="0"/>
              <a:t>27/10/2023</a:t>
            </a:fld>
            <a:endParaRPr lang="en-US" dirty="0"/>
          </a:p>
        </p:txBody>
      </p:sp>
      <p:sp>
        <p:nvSpPr>
          <p:cNvPr id="3" name="Inhaltsplatzhalter 2">
            <a:extLst>
              <a:ext uri="{FF2B5EF4-FFF2-40B4-BE49-F238E27FC236}">
                <a16:creationId xmlns:a16="http://schemas.microsoft.com/office/drawing/2014/main" id="{340BE2A5-0420-D2B0-108A-E2E008777CAB}"/>
              </a:ext>
            </a:extLst>
          </p:cNvPr>
          <p:cNvSpPr>
            <a:spLocks noGrp="1"/>
          </p:cNvSpPr>
          <p:nvPr>
            <p:ph sz="half" idx="4294967295"/>
          </p:nvPr>
        </p:nvSpPr>
        <p:spPr>
          <a:xfrm>
            <a:off x="465665" y="1297093"/>
            <a:ext cx="10854268" cy="5035973"/>
          </a:xfrm>
        </p:spPr>
        <p:style>
          <a:lnRef idx="2">
            <a:schemeClr val="dk1"/>
          </a:lnRef>
          <a:fillRef idx="1">
            <a:schemeClr val="lt1"/>
          </a:fillRef>
          <a:effectRef idx="0">
            <a:schemeClr val="dk1"/>
          </a:effectRef>
          <a:fontRef idx="minor">
            <a:schemeClr val="dk1"/>
          </a:fontRef>
        </p:style>
        <p:txBody>
          <a:bodyPr>
            <a:noAutofit/>
          </a:bodyPr>
          <a:lstStyle/>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3-x Themen werden von der GL und/oder Mitarbeiter*innen vorgeschlagen. Dieser Prozess, bzw. die Auswahl muss flexibel gestaltet werden.</a:t>
            </a:r>
          </a:p>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Die Auswahl der Themen werden durch alle MA priorisiert  mit einer Punkvergabe von 1-4 (je nach Menge der vorliegenden Artikel).</a:t>
            </a:r>
          </a:p>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Das Thema bzw. der Fachartikel mit den meisten Punkten wird als erstens abgehandelt, anschliessend die Themen 2-x.</a:t>
            </a:r>
          </a:p>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Alle 2-3 Monate wird 1 Thema behandelt und weiter vermittelt.</a:t>
            </a:r>
          </a:p>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Zwei Mitarbeiter*innen werden durch ein Auslosungsverfahren bestimmt, oder fakultativ geregelt, wer sich mit diesem Thema aktiv auseinandersetzt.</a:t>
            </a:r>
          </a:p>
          <a:p>
            <a:pPr>
              <a:buFont typeface="Wingdings" panose="05000000000000000000" pitchFamily="2" charset="2"/>
              <a:buChar char="Ø"/>
            </a:pPr>
            <a:r>
              <a:rPr lang="de-CH" sz="2000" dirty="0">
                <a:latin typeface="Arial Black" panose="020B0A04020102020204" pitchFamily="34" charset="0"/>
                <a:cs typeface="Arial" panose="020B0604020202020204" pitchFamily="34" charset="0"/>
              </a:rPr>
              <a:t> Diese zwei MA haben für diese Aufgabe 2 (?)  Wochen Zeit.  Dafür können Sie max. 2-3 Arbeitszeitstunden einsetzen, bzw. dafür aufwenden.</a:t>
            </a:r>
          </a:p>
          <a:p>
            <a:r>
              <a:rPr lang="de-CH" sz="2000" dirty="0">
                <a:latin typeface="Arial Black" panose="020B0A04020102020204" pitchFamily="34" charset="0"/>
                <a:cs typeface="Arial" panose="020B0604020202020204" pitchFamily="34" charset="0"/>
              </a:rPr>
              <a:t> </a:t>
            </a:r>
          </a:p>
          <a:p>
            <a:r>
              <a:rPr lang="de-CH" sz="2000" dirty="0">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285251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BB0B6-E6D9-09D3-310B-9CA8A1F842C6}"/>
              </a:ext>
            </a:extLst>
          </p:cNvPr>
          <p:cNvSpPr>
            <a:spLocks noGrp="1"/>
          </p:cNvSpPr>
          <p:nvPr>
            <p:ph type="title"/>
          </p:nvPr>
        </p:nvSpPr>
        <p:spPr>
          <a:xfrm>
            <a:off x="978747" y="-179064"/>
            <a:ext cx="10058400" cy="1450757"/>
          </a:xfrm>
        </p:spPr>
        <p:txBody>
          <a:bodyPr/>
          <a:lstStyle/>
          <a:p>
            <a:pPr algn="ctr"/>
            <a:r>
              <a:rPr lang="de-CH" dirty="0">
                <a:solidFill>
                  <a:srgbClr val="0070C0"/>
                </a:solidFill>
                <a:latin typeface="Arial Black" panose="020B0A04020102020204" pitchFamily="34" charset="0"/>
              </a:rPr>
              <a:t>Prozess 2</a:t>
            </a:r>
            <a:endParaRPr lang="de-CH" dirty="0"/>
          </a:p>
        </p:txBody>
      </p:sp>
      <p:sp>
        <p:nvSpPr>
          <p:cNvPr id="3" name="Datumsplatzhalter 2">
            <a:extLst>
              <a:ext uri="{FF2B5EF4-FFF2-40B4-BE49-F238E27FC236}">
                <a16:creationId xmlns:a16="http://schemas.microsoft.com/office/drawing/2014/main" id="{BACAD2D2-93B7-684C-A6DB-DD4529C39659}"/>
              </a:ext>
            </a:extLst>
          </p:cNvPr>
          <p:cNvSpPr>
            <a:spLocks noGrp="1"/>
          </p:cNvSpPr>
          <p:nvPr>
            <p:ph type="dt" sz="half" idx="10"/>
          </p:nvPr>
        </p:nvSpPr>
        <p:spPr/>
        <p:txBody>
          <a:bodyPr/>
          <a:lstStyle/>
          <a:p>
            <a:pPr rtl="0"/>
            <a:fld id="{63595C77-250B-4737-9E4A-69E5939CBC16}" type="datetime1">
              <a:rPr lang="fr-FR" smtClean="0"/>
              <a:t>27/10/2023</a:t>
            </a:fld>
            <a:endParaRPr lang="en-US" dirty="0"/>
          </a:p>
        </p:txBody>
      </p:sp>
      <p:sp>
        <p:nvSpPr>
          <p:cNvPr id="5" name="Inhaltsplatzhalter 3">
            <a:extLst>
              <a:ext uri="{FF2B5EF4-FFF2-40B4-BE49-F238E27FC236}">
                <a16:creationId xmlns:a16="http://schemas.microsoft.com/office/drawing/2014/main" id="{CB91E892-8B0A-205B-2DB7-6F7A69A80AEE}"/>
              </a:ext>
            </a:extLst>
          </p:cNvPr>
          <p:cNvSpPr>
            <a:spLocks noGrp="1"/>
          </p:cNvSpPr>
          <p:nvPr>
            <p:ph idx="1"/>
          </p:nvPr>
        </p:nvSpPr>
        <p:spPr>
          <a:xfrm>
            <a:off x="1096963" y="1354667"/>
            <a:ext cx="10058400" cy="4514321"/>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Ø"/>
            </a:pPr>
            <a:r>
              <a:rPr lang="de-CH" sz="1800" dirty="0">
                <a:latin typeface="Arial Black" panose="020B0A04020102020204" pitchFamily="34" charset="0"/>
                <a:cs typeface="Arial" panose="020B0604020202020204" pitchFamily="34" charset="0"/>
              </a:rPr>
              <a:t>An einem festgelegten Termin stellen diese beiden MA das Ergebnis den Kolleginnen und Kollegen mit Kernaussagen sowie ihren persönlichen Anwendungs- oder Umsetzungsperspektiven im Plenum vor.</a:t>
            </a:r>
          </a:p>
          <a:p>
            <a:pPr>
              <a:buFont typeface="Wingdings" panose="05000000000000000000" pitchFamily="2" charset="2"/>
              <a:buChar char="Ø"/>
            </a:pPr>
            <a:r>
              <a:rPr lang="de-CH" sz="1800" dirty="0">
                <a:latin typeface="Arial Black" panose="020B0A04020102020204" pitchFamily="34" charset="0"/>
                <a:cs typeface="Arial" panose="020B0604020202020204" pitchFamily="34" charset="0"/>
              </a:rPr>
              <a:t>Alle anwesenden beteiligen sich aktiv an dieser Session/Debatte mit Fragen und Ergänzungen. Schlussfolgerung und Beschlussfassung für das KMU</a:t>
            </a:r>
          </a:p>
          <a:p>
            <a:pPr>
              <a:buFont typeface="Wingdings" panose="05000000000000000000" pitchFamily="2" charset="2"/>
              <a:buChar char="Ø"/>
            </a:pPr>
            <a:r>
              <a:rPr lang="de-CH" sz="1800" dirty="0">
                <a:latin typeface="Arial Black" panose="020B0A04020102020204" pitchFamily="34" charset="0"/>
                <a:cs typeface="Arial" panose="020B0604020202020204" pitchFamily="34" charset="0"/>
              </a:rPr>
              <a:t>Dauer ca. 1 Stunde.</a:t>
            </a:r>
          </a:p>
          <a:p>
            <a:pPr>
              <a:buFont typeface="Wingdings" panose="05000000000000000000" pitchFamily="2" charset="2"/>
              <a:buChar char="Ø"/>
            </a:pPr>
            <a:r>
              <a:rPr lang="de-CH" sz="1800" dirty="0">
                <a:latin typeface="Arial Black" panose="020B0A04020102020204" pitchFamily="34" charset="0"/>
                <a:cs typeface="Arial" panose="020B0604020202020204" pitchFamily="34" charset="0"/>
              </a:rPr>
              <a:t>Einsatz einer kurzen PPP, ev. mit der Unterstützung eines Flip Charts.</a:t>
            </a:r>
          </a:p>
          <a:p>
            <a:pPr>
              <a:buFont typeface="Wingdings" panose="05000000000000000000" pitchFamily="2" charset="2"/>
              <a:buChar char="Ø"/>
            </a:pPr>
            <a:r>
              <a:rPr lang="de-CH" sz="1800" dirty="0">
                <a:latin typeface="Arial Black" panose="020B0A04020102020204" pitchFamily="34" charset="0"/>
                <a:cs typeface="Arial" panose="020B0604020202020204" pitchFamily="34" charset="0"/>
              </a:rPr>
              <a:t>Die Session wird aufgezeichnet, so dass MA die nicht an dieser Sitzung teilnehmen können, dies entweder an Ihrem Arbeitsplatz mitverfolgen können oder das Video zu einem späteren Zeitpunkt anschauen können.</a:t>
            </a:r>
          </a:p>
          <a:p>
            <a:pPr marL="0" indent="0">
              <a:buNone/>
            </a:pPr>
            <a:endParaRPr lang="de-CH" sz="900" dirty="0">
              <a:latin typeface="Arial Black" panose="020B0A04020102020204" pitchFamily="34" charset="0"/>
            </a:endParaRPr>
          </a:p>
        </p:txBody>
      </p:sp>
      <p:pic>
        <p:nvPicPr>
          <p:cNvPr id="4" name="Grafik 3">
            <a:extLst>
              <a:ext uri="{FF2B5EF4-FFF2-40B4-BE49-F238E27FC236}">
                <a16:creationId xmlns:a16="http://schemas.microsoft.com/office/drawing/2014/main" id="{8848A224-1C95-2E18-CC66-D79E1FDB3EC5}"/>
              </a:ext>
            </a:extLst>
          </p:cNvPr>
          <p:cNvPicPr>
            <a:picLocks noChangeAspect="1"/>
          </p:cNvPicPr>
          <p:nvPr/>
        </p:nvPicPr>
        <p:blipFill>
          <a:blip r:embed="rId2"/>
          <a:stretch>
            <a:fillRect/>
          </a:stretch>
        </p:blipFill>
        <p:spPr>
          <a:xfrm>
            <a:off x="2726266" y="1517120"/>
            <a:ext cx="6231468" cy="3505201"/>
          </a:xfrm>
          <a:prstGeom prst="rect">
            <a:avLst/>
          </a:prstGeom>
        </p:spPr>
      </p:pic>
    </p:spTree>
    <p:extLst>
      <p:ext uri="{BB962C8B-B14F-4D97-AF65-F5344CB8AC3E}">
        <p14:creationId xmlns:p14="http://schemas.microsoft.com/office/powerpoint/2010/main" val="35589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EF95B9FB-953E-57E0-32E1-E7F290CF88E2}"/>
              </a:ext>
            </a:extLst>
          </p:cNvPr>
          <p:cNvSpPr>
            <a:spLocks noGrp="1"/>
          </p:cNvSpPr>
          <p:nvPr>
            <p:ph idx="1"/>
          </p:nvPr>
        </p:nvSpPr>
        <p:spPr>
          <a:xfrm>
            <a:off x="745067" y="1205466"/>
            <a:ext cx="10701866" cy="3609065"/>
          </a:xfrm>
        </p:spPr>
        <p:txBody>
          <a:bodyPr>
            <a:normAutofit/>
          </a:bodyPr>
          <a:lstStyle/>
          <a:p>
            <a:pPr algn="ctr"/>
            <a:endParaRPr lang="de-CH" sz="2800"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p>
            <a:pPr algn="ctr"/>
            <a:r>
              <a:rPr lang="de-CH" sz="28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Will man etwas Großes erreichen, darf man nicht vergessen, den kleinen Dingen seine Aufmerksamkeit zu schenken. Denn aus der Anhäufung von kleinen Dingen erwächst das Große.                                                      </a:t>
            </a:r>
            <a:r>
              <a:rPr lang="de-CH" sz="1400" dirty="0" err="1">
                <a:solidFill>
                  <a:schemeClr val="tx1"/>
                </a:solidFill>
                <a:effectLst/>
                <a:latin typeface="Arial Black" panose="020B0A04020102020204" pitchFamily="34" charset="0"/>
                <a:ea typeface="Calibri" panose="020F0502020204030204" pitchFamily="34" charset="0"/>
                <a:cs typeface="Arial" panose="020B0604020202020204" pitchFamily="34" charset="0"/>
              </a:rPr>
              <a:t>Ninomiya</a:t>
            </a:r>
            <a:r>
              <a:rPr lang="de-CH" sz="14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r>
              <a:rPr lang="de-CH" sz="1400" dirty="0" err="1">
                <a:solidFill>
                  <a:schemeClr val="tx1"/>
                </a:solidFill>
                <a:effectLst/>
                <a:latin typeface="Arial Black" panose="020B0A04020102020204" pitchFamily="34" charset="0"/>
                <a:ea typeface="Calibri" panose="020F0502020204030204" pitchFamily="34" charset="0"/>
                <a:cs typeface="Arial" panose="020B0604020202020204" pitchFamily="34" charset="0"/>
              </a:rPr>
              <a:t>Sontoku</a:t>
            </a:r>
            <a:endParaRPr lang="de-CH" sz="1400" dirty="0">
              <a:solidFill>
                <a:schemeClr val="tx1"/>
              </a:solidFill>
              <a:effectLst/>
              <a:latin typeface="Arial Black" panose="020B0A04020102020204" pitchFamily="34" charset="0"/>
              <a:ea typeface="Times New Roman" panose="02020603050405020304" pitchFamily="18" charset="0"/>
              <a:cs typeface="Arial" panose="020B0604020202020204" pitchFamily="34" charset="0"/>
            </a:endParaRPr>
          </a:p>
          <a:p>
            <a:pPr algn="ctr"/>
            <a:endParaRPr lang="de-DE" sz="1400" b="0" i="0" dirty="0">
              <a:solidFill>
                <a:srgbClr val="0D0E10"/>
              </a:solidFill>
              <a:effectLst/>
              <a:latin typeface="Arial Black" panose="020B0A04020102020204" pitchFamily="34" charset="0"/>
              <a:cs typeface="Arial" panose="020B0604020202020204" pitchFamily="34" charset="0"/>
            </a:endParaRPr>
          </a:p>
          <a:p>
            <a:pPr algn="ctr"/>
            <a:endParaRPr lang="de-DE" sz="1400" dirty="0">
              <a:solidFill>
                <a:srgbClr val="0D0E10"/>
              </a:solidFill>
              <a:latin typeface="Arial Black" panose="020B0A04020102020204" pitchFamily="34" charset="0"/>
              <a:cs typeface="Arial" panose="020B0604020202020204" pitchFamily="34" charset="0"/>
            </a:endParaRPr>
          </a:p>
          <a:p>
            <a:pPr algn="ctr"/>
            <a:endParaRPr lang="de-DE" sz="1400" b="0" i="0" dirty="0">
              <a:solidFill>
                <a:srgbClr val="0D0E10"/>
              </a:solidFill>
              <a:effectLst/>
              <a:latin typeface="Arial Black" panose="020B0A04020102020204" pitchFamily="34" charset="0"/>
              <a:cs typeface="Arial" panose="020B0604020202020204" pitchFamily="34" charset="0"/>
            </a:endParaRPr>
          </a:p>
          <a:p>
            <a:pPr algn="ctr"/>
            <a:endParaRPr lang="de-CH" sz="1800" dirty="0">
              <a:latin typeface="Arial Black" panose="020B0A04020102020204" pitchFamily="34" charset="0"/>
            </a:endParaRPr>
          </a:p>
        </p:txBody>
      </p:sp>
      <p:sp>
        <p:nvSpPr>
          <p:cNvPr id="5" name="Datumsplatzhalter 4">
            <a:extLst>
              <a:ext uri="{FF2B5EF4-FFF2-40B4-BE49-F238E27FC236}">
                <a16:creationId xmlns:a16="http://schemas.microsoft.com/office/drawing/2014/main" id="{CDDA2CE1-A5D0-0043-73E5-975C26AFD54C}"/>
              </a:ext>
            </a:extLst>
          </p:cNvPr>
          <p:cNvSpPr>
            <a:spLocks noGrp="1"/>
          </p:cNvSpPr>
          <p:nvPr>
            <p:ph type="dt" sz="half" idx="10"/>
          </p:nvPr>
        </p:nvSpPr>
        <p:spPr/>
        <p:txBody>
          <a:bodyPr/>
          <a:lstStyle/>
          <a:p>
            <a:pPr rtl="0"/>
            <a:fld id="{F810B38C-D4F5-42C2-967A-0B7FC97B2621}" type="datetime1">
              <a:rPr lang="fr-FR" smtClean="0"/>
              <a:t>27/10/2023</a:t>
            </a:fld>
            <a:endParaRPr lang="en-US" dirty="0"/>
          </a:p>
        </p:txBody>
      </p:sp>
      <p:sp>
        <p:nvSpPr>
          <p:cNvPr id="4" name="Titel 3">
            <a:extLst>
              <a:ext uri="{FF2B5EF4-FFF2-40B4-BE49-F238E27FC236}">
                <a16:creationId xmlns:a16="http://schemas.microsoft.com/office/drawing/2014/main" id="{C3A561F0-4770-F6A5-9CEC-EA45738A30CB}"/>
              </a:ext>
            </a:extLst>
          </p:cNvPr>
          <p:cNvSpPr>
            <a:spLocks noGrp="1"/>
          </p:cNvSpPr>
          <p:nvPr>
            <p:ph type="title"/>
          </p:nvPr>
        </p:nvSpPr>
        <p:spPr/>
        <p:txBody>
          <a:bodyPr>
            <a:noAutofit/>
          </a:bodyPr>
          <a:lstStyle/>
          <a:p>
            <a:pPr algn="ctr"/>
            <a:r>
              <a:rPr lang="de-DE" sz="2400" b="1" i="0" dirty="0">
                <a:solidFill>
                  <a:srgbClr val="0070C0"/>
                </a:solidFill>
                <a:effectLst/>
                <a:latin typeface="Arial Black" panose="020B0A04020102020204" pitchFamily="34" charset="0"/>
              </a:rPr>
              <a:t>Wenn Mitarbeiter*innen </a:t>
            </a:r>
            <a:r>
              <a:rPr lang="de-DE" sz="2400" b="1" dirty="0">
                <a:solidFill>
                  <a:srgbClr val="0070C0"/>
                </a:solidFill>
                <a:latin typeface="Arial Black" panose="020B0A04020102020204" pitchFamily="34" charset="0"/>
              </a:rPr>
              <a:t>ihren Kolleginnen und Kollegen aktuelle Themen aus Fachzeitschriften vorstellen, die für das Unternehmen positive Auswirkungen auf das Morgen haben.</a:t>
            </a:r>
            <a:br>
              <a:rPr lang="de-DE" sz="2400" b="1" dirty="0">
                <a:solidFill>
                  <a:srgbClr val="0070C0"/>
                </a:solidFill>
                <a:latin typeface="Arial Black" panose="020B0A04020102020204" pitchFamily="34" charset="0"/>
              </a:rPr>
            </a:br>
            <a:r>
              <a:rPr lang="de-DE" sz="2400" b="1" dirty="0">
                <a:solidFill>
                  <a:srgbClr val="0070C0"/>
                </a:solidFill>
                <a:latin typeface="Arial Black" panose="020B0A04020102020204" pitchFamily="34" charset="0"/>
              </a:rPr>
              <a:t>Davon profitieren alle!</a:t>
            </a:r>
            <a:r>
              <a:rPr lang="de-DE" sz="2400" b="1" i="0" dirty="0">
                <a:solidFill>
                  <a:srgbClr val="0070C0"/>
                </a:solidFill>
                <a:effectLst/>
                <a:latin typeface="Arial Black" panose="020B0A04020102020204" pitchFamily="34" charset="0"/>
              </a:rPr>
              <a:t> </a:t>
            </a:r>
            <a:endParaRPr lang="de-CH" sz="2400" dirty="0"/>
          </a:p>
        </p:txBody>
      </p:sp>
      <p:pic>
        <p:nvPicPr>
          <p:cNvPr id="2" name="Grafik 1">
            <a:extLst>
              <a:ext uri="{FF2B5EF4-FFF2-40B4-BE49-F238E27FC236}">
                <a16:creationId xmlns:a16="http://schemas.microsoft.com/office/drawing/2014/main" id="{C2A737EB-455A-6787-76DC-6BDAD73AFFA9}"/>
              </a:ext>
            </a:extLst>
          </p:cNvPr>
          <p:cNvPicPr>
            <a:picLocks noChangeAspect="1"/>
          </p:cNvPicPr>
          <p:nvPr/>
        </p:nvPicPr>
        <p:blipFill>
          <a:blip r:embed="rId2"/>
          <a:stretch>
            <a:fillRect/>
          </a:stretch>
        </p:blipFill>
        <p:spPr>
          <a:xfrm>
            <a:off x="4790123" y="4141233"/>
            <a:ext cx="2611754" cy="1958816"/>
          </a:xfrm>
          <a:prstGeom prst="rect">
            <a:avLst/>
          </a:prstGeom>
        </p:spPr>
      </p:pic>
    </p:spTree>
    <p:extLst>
      <p:ext uri="{BB962C8B-B14F-4D97-AF65-F5344CB8AC3E}">
        <p14:creationId xmlns:p14="http://schemas.microsoft.com/office/powerpoint/2010/main" val="357436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130C2-40DD-526A-4D2D-A27BF80AD129}"/>
              </a:ext>
            </a:extLst>
          </p:cNvPr>
          <p:cNvSpPr>
            <a:spLocks noGrp="1"/>
          </p:cNvSpPr>
          <p:nvPr>
            <p:ph type="title"/>
          </p:nvPr>
        </p:nvSpPr>
        <p:spPr>
          <a:xfrm>
            <a:off x="1066800" y="834339"/>
            <a:ext cx="10058400" cy="1500079"/>
          </a:xfrm>
        </p:spPr>
        <p:txBody>
          <a:bodyPr>
            <a:noAutofit/>
          </a:bodyPr>
          <a:lstStyle/>
          <a:p>
            <a:pPr algn="ctr"/>
            <a:br>
              <a:rPr lang="de-CH" sz="32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br>
            <a:r>
              <a:rPr lang="de-CH" sz="32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t>Es kann </a:t>
            </a:r>
            <a:r>
              <a:rPr lang="de-CH" sz="3200" kern="0" dirty="0">
                <a:solidFill>
                  <a:srgbClr val="0070C0"/>
                </a:solidFill>
                <a:latin typeface="Arial Black" panose="020B0A04020102020204" pitchFamily="34" charset="0"/>
                <a:ea typeface="Times New Roman" panose="02020603050405020304" pitchFamily="18" charset="0"/>
                <a:cs typeface="Arial" panose="020B0604020202020204" pitchFamily="34" charset="0"/>
              </a:rPr>
              <a:t>Probleme bereiten</a:t>
            </a:r>
            <a:r>
              <a:rPr lang="de-CH" sz="32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t>, mit dem grossen Angebot von Fachartikeln umzugehen </a:t>
            </a:r>
            <a:br>
              <a:rPr lang="de-CH" sz="32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br>
            <a:br>
              <a:rPr lang="de-CH" sz="32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br>
            <a:r>
              <a:rPr lang="de-CH" sz="1600" kern="0" dirty="0">
                <a:solidFill>
                  <a:srgbClr val="0070C0"/>
                </a:solidFill>
                <a:latin typeface="Arial Black" panose="020B0A04020102020204" pitchFamily="34" charset="0"/>
                <a:ea typeface="Times New Roman" panose="02020603050405020304" pitchFamily="18" charset="0"/>
                <a:cs typeface="Arial" panose="020B0604020202020204" pitchFamily="34" charset="0"/>
              </a:rPr>
              <a:t>Nachfolgend </a:t>
            </a:r>
            <a:r>
              <a:rPr lang="de-CH" sz="16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t>ein paar Tipps:</a:t>
            </a:r>
            <a:br>
              <a:rPr lang="de-CH" sz="1600" kern="0" dirty="0">
                <a:solidFill>
                  <a:srgbClr val="0070C0"/>
                </a:solidFill>
                <a:effectLst/>
                <a:latin typeface="Arial Black" panose="020B0A04020102020204" pitchFamily="34" charset="0"/>
                <a:ea typeface="Times New Roman" panose="02020603050405020304" pitchFamily="18" charset="0"/>
                <a:cs typeface="Arial" panose="020B0604020202020204" pitchFamily="34" charset="0"/>
              </a:rPr>
            </a:br>
            <a:endParaRPr lang="de-CH" sz="3200" dirty="0">
              <a:solidFill>
                <a:srgbClr val="0070C0"/>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D5DCDFD1-02BE-F341-A910-E252EAFAFD91}"/>
              </a:ext>
            </a:extLst>
          </p:cNvPr>
          <p:cNvSpPr>
            <a:spLocks noGrp="1"/>
          </p:cNvSpPr>
          <p:nvPr>
            <p:ph sz="half" idx="1"/>
          </p:nvPr>
        </p:nvSpPr>
        <p:spPr>
          <a:xfrm>
            <a:off x="860212" y="1341119"/>
            <a:ext cx="5179423" cy="4991948"/>
          </a:xfrm>
        </p:spPr>
        <p:txBody>
          <a:bodyPr>
            <a:noAutofit/>
          </a:bodyPr>
          <a:lstStyle/>
          <a:p>
            <a:pPr marL="0" lvl="0" indent="0">
              <a:lnSpc>
                <a:spcPct val="107000"/>
              </a:lnSpc>
              <a:spcAft>
                <a:spcPts val="800"/>
              </a:spcAft>
              <a:buNone/>
              <a:tabLst>
                <a:tab pos="457200" algn="l"/>
              </a:tabLst>
            </a:pPr>
            <a:br>
              <a:rPr lang="de-CH" sz="11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endParaRPr lang="de-CH" sz="1100" b="1" kern="0" dirty="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sz="1100" b="1" kern="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Skimmen</a:t>
            </a:r>
            <a:r>
              <a:rPr lang="de-CH" sz="11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100" kern="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Versuche, schnell durch den Artikel zu blättern, um einen Überblick über den Inhalt zu erhalten. Konzentriere dich auf die Überschriften, Absätze und Bilder, um eine Vorstellung davon zu bekommen, worum es geht.</a:t>
            </a:r>
            <a:endParaRPr lang="de-CH" sz="1100" kern="100"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sz="11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Notizen machen</a:t>
            </a:r>
            <a:r>
              <a:rPr lang="de-CH" sz="1100"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100" kern="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Schreibe wichtige Punkte auf, während du liest. Dies kann dir helfen, später auf die Informationen zurückzugreifen. Auch eine Aufgabenliste kann dabei behilflich sein.</a:t>
            </a:r>
            <a:endParaRPr lang="de-CH" sz="1100" kern="100"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sz="11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Zusammenfassungen lesen</a:t>
            </a:r>
            <a:r>
              <a:rPr lang="de-CH" sz="1100" kern="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Viele Artikel enthalten Zusammenfassungen am Anfang oder Ende des Artikels. Diese können dir helfen, schnell zu verstehen, worum es geht.</a:t>
            </a:r>
            <a:endParaRPr lang="de-CH" sz="1100" kern="100"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sz="11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Artikel scannen</a:t>
            </a:r>
            <a:r>
              <a:rPr lang="de-CH" sz="1100" kern="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Wenn du einen Artikel liest, der für dich relevant ist, lies ihn gründlich durch und markiere wichtige Stellen oder Absätze.</a:t>
            </a:r>
          </a:p>
          <a:p>
            <a:pPr marL="342900" lvl="0" indent="-342900">
              <a:lnSpc>
                <a:spcPct val="107000"/>
              </a:lnSpc>
              <a:spcAft>
                <a:spcPts val="800"/>
              </a:spcAft>
              <a:buFont typeface="+mj-lt"/>
              <a:buAutoNum type="arabicPeriod"/>
              <a:tabLst>
                <a:tab pos="457200" algn="l"/>
              </a:tabLst>
            </a:pPr>
            <a:r>
              <a:rPr lang="de-CH" sz="14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Delegieren: Eine interessante Überlegung die zu prüfen wäre ist: Mitarbeitern/Kollegen Fachartikel zum Lesen, und zur Bewertung übergeben. Diese Version wird in den nachfolgenden Ausführungen näher betrachtet. </a:t>
            </a:r>
            <a:endParaRPr lang="de-CH" sz="14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endParaRPr lang="de-CH" sz="1100" kern="100" dirty="0">
              <a:solidFill>
                <a:srgbClr val="11111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Inhaltsplatzhalter 4">
            <a:extLst>
              <a:ext uri="{FF2B5EF4-FFF2-40B4-BE49-F238E27FC236}">
                <a16:creationId xmlns:a16="http://schemas.microsoft.com/office/drawing/2014/main" id="{A87EC722-13DA-FA72-D2F3-95B997719012}"/>
              </a:ext>
            </a:extLst>
          </p:cNvPr>
          <p:cNvSpPr>
            <a:spLocks noGrp="1"/>
          </p:cNvSpPr>
          <p:nvPr>
            <p:ph sz="half" idx="2"/>
          </p:nvPr>
        </p:nvSpPr>
        <p:spPr>
          <a:xfrm>
            <a:off x="6152366" y="1955800"/>
            <a:ext cx="5353834" cy="3748194"/>
          </a:xfrm>
        </p:spPr>
        <p:txBody>
          <a:bodyPr>
            <a:noAutofit/>
          </a:bodyPr>
          <a:lstStyle/>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Cloud-Speicher</a:t>
            </a:r>
            <a:r>
              <a:rPr lang="de-CH"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Cloud-Speicher wie Google Drive, Dropbox und OneDrive bieten eine einfache Möglichkeit, Daten online zu speichern und von überall darauf zuzugreifen. Diese Dienste bieten auch automatische Synchronisierungsfunktionen, um sicherzustellen, dass Ihre Daten immer auf dem neuesten Stand sind.</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Externe Festplatten</a:t>
            </a:r>
            <a:r>
              <a:rPr lang="de-CH"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Externe Festplatten sind eine weitere Möglichkeit, Daten zu speichern und abzurufen. Sie können einfach an Ihren Computer angeschlossen werden und bieten viel Speicherplatz für große Dateien wie Videos und Fotos.</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USB-Sticks</a:t>
            </a:r>
            <a:r>
              <a:rPr lang="de-CH"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USB-Sticks sind klein und tragbar und bieten eine einfache Möglichkeit, Daten von einem Computer auf einen anderen zu übertragen.</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Notizbücher</a:t>
            </a:r>
            <a:r>
              <a:rPr lang="de-CH"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Notizbücher sind eine großartige Möglichkeit, Informationen zu speichern und abzurufen. Sie können sie verwenden, um Notizen zu machen, Ideen festzuhalten, Aufgaben aufzulisten oder wichtige Informationen aufzuschreiben.</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Organisationstools</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Es gibt viele Organisationstools wie Evernote und OneNote, die Ihnen helfen können, Informationen zu speichern und abzurufen. </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de-CH" sz="1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Backup-Systeme</a:t>
            </a:r>
            <a:r>
              <a:rPr lang="de-CH"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Backup-Systeme wie Time </a:t>
            </a:r>
            <a:r>
              <a:rPr lang="de-CH" sz="1000" dirty="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Machine</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für Mac oder File </a:t>
            </a:r>
            <a:r>
              <a:rPr lang="de-CH" sz="1000" dirty="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History</a:t>
            </a:r>
            <a:r>
              <a:rPr lang="de-CH" sz="1000" dirty="0">
                <a:solidFill>
                  <a:srgbClr val="111111"/>
                </a:solidFill>
                <a:effectLst/>
                <a:latin typeface="Arial" panose="020B0604020202020204" pitchFamily="34" charset="0"/>
                <a:ea typeface="Times New Roman" panose="02020603050405020304" pitchFamily="18" charset="0"/>
                <a:cs typeface="Arial" panose="020B0604020202020204" pitchFamily="34" charset="0"/>
              </a:rPr>
              <a:t> für Windows können Ihnen helfen, Ihre Daten regelmäßig zu sichern und wiederherzustellen.</a:t>
            </a:r>
            <a:endParaRPr lang="de-CH" sz="1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de-CH" sz="1000" kern="100" dirty="0">
                <a:effectLst/>
                <a:latin typeface="Arial" panose="020B0604020202020204" pitchFamily="34" charset="0"/>
                <a:ea typeface="Calibri" panose="020F0502020204030204" pitchFamily="34" charset="0"/>
                <a:cs typeface="Arial" panose="020B0604020202020204" pitchFamily="34" charset="0"/>
              </a:rPr>
              <a:t> </a:t>
            </a:r>
          </a:p>
          <a:p>
            <a:endParaRPr lang="de-CH" sz="10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A771B1D9-929B-1D89-40BF-0010C7A8B0CC}"/>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
        <p:nvSpPr>
          <p:cNvPr id="6" name="Rechteck: abgerundete Ecken 5">
            <a:extLst>
              <a:ext uri="{FF2B5EF4-FFF2-40B4-BE49-F238E27FC236}">
                <a16:creationId xmlns:a16="http://schemas.microsoft.com/office/drawing/2014/main" id="{E9BDCB9C-15FB-6059-AEFD-E0E736E3BFA5}"/>
              </a:ext>
            </a:extLst>
          </p:cNvPr>
          <p:cNvSpPr/>
          <p:nvPr/>
        </p:nvSpPr>
        <p:spPr>
          <a:xfrm>
            <a:off x="3002885" y="1744211"/>
            <a:ext cx="6073499" cy="336957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de-CH" sz="2400" b="1" kern="0" dirty="0">
                <a:solidFill>
                  <a:srgbClr val="FFFF00"/>
                </a:solidFill>
                <a:latin typeface="Arial" panose="020B0604020202020204" pitchFamily="34" charset="0"/>
                <a:ea typeface="Times New Roman" panose="02020603050405020304" pitchFamily="18" charset="0"/>
                <a:cs typeface="Arial" panose="020B0604020202020204" pitchFamily="34" charset="0"/>
              </a:rPr>
              <a:t>Delegieren</a:t>
            </a:r>
            <a:r>
              <a:rPr lang="de-CH" sz="2400" b="1" kern="0" dirty="0">
                <a:solidFill>
                  <a:schemeClr val="bg1"/>
                </a:solidFill>
                <a:latin typeface="Arial" panose="020B0604020202020204" pitchFamily="34" charset="0"/>
                <a:ea typeface="Times New Roman" panose="02020603050405020304" pitchFamily="18" charset="0"/>
                <a:cs typeface="Arial" panose="020B0604020202020204" pitchFamily="34" charset="0"/>
              </a:rPr>
              <a:t>                                                              Eine interessante Überlegung die zu prüfen wäre ist: Mitarbeitern/Kollegen Fachartikel zum Lesen und zur anschliessenden Bewertung übertragen. Diese Variante wird in den nachfolgenden Ausführungen näher betrachtet. </a:t>
            </a:r>
            <a:endParaRPr lang="de-CH" sz="24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99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B2DC-FD1C-95B6-7EF3-AE1058FDFC71}"/>
              </a:ext>
            </a:extLst>
          </p:cNvPr>
          <p:cNvSpPr>
            <a:spLocks noGrp="1"/>
          </p:cNvSpPr>
          <p:nvPr>
            <p:ph type="title"/>
          </p:nvPr>
        </p:nvSpPr>
        <p:spPr>
          <a:xfrm>
            <a:off x="677333" y="805076"/>
            <a:ext cx="10478347" cy="1450757"/>
          </a:xfrm>
        </p:spPr>
        <p:txBody>
          <a:bodyPr>
            <a:noAutofit/>
          </a:bodyPr>
          <a:lstStyle/>
          <a:p>
            <a:pPr algn="ctr"/>
            <a:r>
              <a:rPr lang="de-DE" sz="3200" b="0" i="0" dirty="0">
                <a:solidFill>
                  <a:srgbClr val="0070C0"/>
                </a:solidFill>
                <a:effectLst/>
                <a:latin typeface="Arial Black" panose="020B0A04020102020204" pitchFamily="34" charset="0"/>
                <a:cs typeface="Arial" panose="020B0604020202020204" pitchFamily="34" charset="0"/>
              </a:rPr>
              <a:t>Mitarbeiter müssen mehr als nur Personal  sein, sie müssen zu Mitdenkern, Gestalter und Botschafter für das Unternehmen werden                                                                              </a:t>
            </a:r>
            <a:br>
              <a:rPr lang="de-DE" sz="3200" b="0" i="0" dirty="0">
                <a:solidFill>
                  <a:srgbClr val="0070C0"/>
                </a:solidFill>
                <a:effectLst/>
                <a:latin typeface="Arial Black" panose="020B0A04020102020204" pitchFamily="34" charset="0"/>
                <a:cs typeface="Arial" panose="020B0604020202020204" pitchFamily="34" charset="0"/>
              </a:rPr>
            </a:br>
            <a:endParaRPr lang="de-CH" sz="3200" dirty="0">
              <a:solidFill>
                <a:srgbClr val="0070C0"/>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7329B3C3-86EA-B309-EDAB-7B9A4270EAE6}"/>
              </a:ext>
            </a:extLst>
          </p:cNvPr>
          <p:cNvSpPr>
            <a:spLocks noGrp="1"/>
          </p:cNvSpPr>
          <p:nvPr>
            <p:ph idx="1"/>
          </p:nvPr>
        </p:nvSpPr>
        <p:spPr/>
        <p:txBody>
          <a:bodyPr>
            <a:normAutofit/>
          </a:bodyPr>
          <a:lstStyle/>
          <a:p>
            <a:pPr algn="ctr"/>
            <a:r>
              <a:rPr lang="de-DE" sz="3600" b="1" i="0" dirty="0">
                <a:solidFill>
                  <a:schemeClr val="tx1"/>
                </a:solidFill>
                <a:effectLst/>
                <a:latin typeface="Arial Black" panose="020B0A04020102020204" pitchFamily="34" charset="0"/>
              </a:rPr>
              <a:t>Wenn Mitarbeiter*innen </a:t>
            </a:r>
            <a:r>
              <a:rPr lang="de-DE" sz="3600" b="1" dirty="0">
                <a:solidFill>
                  <a:schemeClr val="tx1"/>
                </a:solidFill>
                <a:latin typeface="Arial Black" panose="020B0A04020102020204" pitchFamily="34" charset="0"/>
              </a:rPr>
              <a:t>ihren Kolleginnen und Kollegen Themen               aus Fachzeitschriften konstruktiv vorstellen, die für das Unternehmen positive Auswirkungen auf das Morgen haben.</a:t>
            </a:r>
            <a:r>
              <a:rPr lang="de-DE" sz="3600" b="1" i="0" dirty="0">
                <a:solidFill>
                  <a:schemeClr val="tx1"/>
                </a:solidFill>
                <a:effectLst/>
                <a:latin typeface="Arial Black" panose="020B0A04020102020204" pitchFamily="34" charset="0"/>
              </a:rPr>
              <a:t> </a:t>
            </a:r>
            <a:endParaRPr lang="de-CH" sz="3200" dirty="0">
              <a:solidFill>
                <a:schemeClr val="tx1"/>
              </a:solidFill>
            </a:endParaRPr>
          </a:p>
        </p:txBody>
      </p:sp>
      <p:sp>
        <p:nvSpPr>
          <p:cNvPr id="4" name="Datumsplatzhalter 3">
            <a:extLst>
              <a:ext uri="{FF2B5EF4-FFF2-40B4-BE49-F238E27FC236}">
                <a16:creationId xmlns:a16="http://schemas.microsoft.com/office/drawing/2014/main" id="{9FA5FA72-E064-4F6C-5EC7-33DE51E5CC42}"/>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Tree>
    <p:extLst>
      <p:ext uri="{BB962C8B-B14F-4D97-AF65-F5344CB8AC3E}">
        <p14:creationId xmlns:p14="http://schemas.microsoft.com/office/powerpoint/2010/main" val="34237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F3B2F-9EFE-E2FE-45D6-B0CA25466BEA}"/>
              </a:ext>
            </a:extLst>
          </p:cNvPr>
          <p:cNvSpPr>
            <a:spLocks noGrp="1"/>
          </p:cNvSpPr>
          <p:nvPr>
            <p:ph type="title"/>
          </p:nvPr>
        </p:nvSpPr>
        <p:spPr/>
        <p:txBody>
          <a:bodyPr>
            <a:normAutofit/>
          </a:bodyPr>
          <a:lstStyle/>
          <a:p>
            <a:pPr algn="ctr"/>
            <a:r>
              <a:rPr lang="de-CH" sz="4000" dirty="0">
                <a:solidFill>
                  <a:srgbClr val="0070C0"/>
                </a:solidFill>
                <a:latin typeface="Arial Black" panose="020B0A04020102020204" pitchFamily="34" charset="0"/>
              </a:rPr>
              <a:t>KMU                                                    Fachliteratur besser nutzen</a:t>
            </a:r>
          </a:p>
        </p:txBody>
      </p:sp>
      <p:sp>
        <p:nvSpPr>
          <p:cNvPr id="3" name="Inhaltsplatzhalter 2">
            <a:extLst>
              <a:ext uri="{FF2B5EF4-FFF2-40B4-BE49-F238E27FC236}">
                <a16:creationId xmlns:a16="http://schemas.microsoft.com/office/drawing/2014/main" id="{FD5840CB-885B-8FB5-A8CB-2FFC4861D0EF}"/>
              </a:ext>
            </a:extLst>
          </p:cNvPr>
          <p:cNvSpPr>
            <a:spLocks noGrp="1"/>
          </p:cNvSpPr>
          <p:nvPr>
            <p:ph idx="1"/>
          </p:nvPr>
        </p:nvSpPr>
        <p:spPr/>
        <p:txBody>
          <a:bodyPr>
            <a:normAutofit lnSpcReduction="10000"/>
          </a:bodyPr>
          <a:lstStyle/>
          <a:p>
            <a:pPr algn="just">
              <a:lnSpc>
                <a:spcPct val="107000"/>
              </a:lnSpc>
              <a:spcAft>
                <a:spcPts val="800"/>
              </a:spcAft>
            </a:pPr>
            <a:r>
              <a:rPr lang="de-CH" sz="1800" b="1" kern="100"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Vom Lesen zum Verstehen und zum weitervermitteln: Der Umgang mit Fachliteratur und die zielgerichtete, praktische  Anwendung im Unternehmen! </a:t>
            </a:r>
            <a:endParaRPr lang="de-CH"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CH" sz="1800" kern="100" dirty="0">
                <a:solidFill>
                  <a:srgbClr val="666666"/>
                </a:solidFill>
                <a:effectLst/>
                <a:latin typeface="Tahoma" panose="020B0604030504040204" pitchFamily="34" charset="0"/>
                <a:ea typeface="Calibri" panose="020F0502020204030204" pitchFamily="34" charset="0"/>
                <a:cs typeface="Times New Roman" panose="02020603050405020304" pitchFamily="18" charset="0"/>
              </a:rPr>
              <a:t>Wie können wir in unserem Unternehmen die für uns relevanten Fachpublikationen aufmerksamer und zielstrebiger beachten, daraus lernen und sinngemäss handhaben?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CH" sz="1800" kern="100" dirty="0">
                <a:solidFill>
                  <a:srgbClr val="666666"/>
                </a:solidFill>
                <a:effectLst/>
                <a:latin typeface="Tahoma" panose="020B0604030504040204" pitchFamily="34" charset="0"/>
                <a:ea typeface="Calibri" panose="020F0502020204030204" pitchFamily="34" charset="0"/>
                <a:cs typeface="Times New Roman" panose="02020603050405020304" pitchFamily="18" charset="0"/>
              </a:rPr>
              <a:t>Dazu muss vorgängig der betreffende Fachartikel aufmerksam gelesen werden. Anschliessend erfolgt eine intellektuelle Interpretation/Beschreibung über den Sachverhalt dieses Artikels. Dies nennt man einen deskriptiven Vorgang. </a:t>
            </a:r>
            <a:r>
              <a:rPr lang="de-CH" sz="1800" kern="100" dirty="0">
                <a:solidFill>
                  <a:srgbClr val="545454"/>
                </a:solidFill>
                <a:effectLst/>
                <a:latin typeface="Tahoma" panose="020B0604030504040204" pitchFamily="34" charset="0"/>
                <a:ea typeface="Calibri" panose="020F0502020204030204" pitchFamily="34" charset="0"/>
                <a:cs typeface="Times New Roman" panose="02020603050405020304" pitchFamily="18" charset="0"/>
              </a:rPr>
              <a:t>Einen Fachartikel zusammenzufassen bedeutet, einen gezielten Überblick über einen fertiggestellten Artikel zu geben, der in einem anerkannten Fachmagazin publiziert wurde.  Dieses Wissen oder die Erkenntnisse kann man nun im Rahmen einer Teamsitzung/Meeting mit anderen teilen, so dass alle einen zielgerichteten Einblick in den entsprechenden Artikel erhalten. Welche Folgen dies hat, wird im Anschluss entschieden.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de-CH" dirty="0"/>
          </a:p>
        </p:txBody>
      </p:sp>
      <p:sp>
        <p:nvSpPr>
          <p:cNvPr id="4" name="Datumsplatzhalter 3">
            <a:extLst>
              <a:ext uri="{FF2B5EF4-FFF2-40B4-BE49-F238E27FC236}">
                <a16:creationId xmlns:a16="http://schemas.microsoft.com/office/drawing/2014/main" id="{FE7EEFE4-778F-96D9-9B37-B420ACC600E5}"/>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Tree>
    <p:extLst>
      <p:ext uri="{BB962C8B-B14F-4D97-AF65-F5344CB8AC3E}">
        <p14:creationId xmlns:p14="http://schemas.microsoft.com/office/powerpoint/2010/main" val="28316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F116E-C275-AF68-2385-754A1CF7F8FD}"/>
              </a:ext>
            </a:extLst>
          </p:cNvPr>
          <p:cNvSpPr>
            <a:spLocks noGrp="1"/>
          </p:cNvSpPr>
          <p:nvPr>
            <p:ph type="title"/>
          </p:nvPr>
        </p:nvSpPr>
        <p:spPr/>
        <p:txBody>
          <a:bodyPr>
            <a:normAutofit/>
          </a:bodyPr>
          <a:lstStyle/>
          <a:p>
            <a:pPr algn="ctr"/>
            <a:r>
              <a:rPr lang="de-CH" sz="2800" kern="0" dirty="0">
                <a:solidFill>
                  <a:srgbClr val="0070C0"/>
                </a:solidFill>
                <a:effectLst/>
                <a:latin typeface="Arial Black" panose="020B0A04020102020204" pitchFamily="34" charset="0"/>
                <a:ea typeface="Times New Roman" panose="02020603050405020304" pitchFamily="18" charset="0"/>
                <a:cs typeface="Times New Roman" panose="02020603050405020304" pitchFamily="18" charset="0"/>
              </a:rPr>
              <a:t>Viele Unternehmen </a:t>
            </a:r>
            <a:r>
              <a:rPr lang="de-CH" sz="2800" kern="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müssen sich die Frage stellen,</a:t>
            </a:r>
            <a:r>
              <a:rPr lang="de-CH" sz="2800" kern="0" dirty="0">
                <a:solidFill>
                  <a:srgbClr val="0070C0"/>
                </a:solidFill>
                <a:effectLst/>
                <a:latin typeface="Arial Black" panose="020B0A04020102020204" pitchFamily="34" charset="0"/>
                <a:ea typeface="Times New Roman" panose="02020603050405020304" pitchFamily="18" charset="0"/>
                <a:cs typeface="Times New Roman" panose="02020603050405020304" pitchFamily="18" charset="0"/>
              </a:rPr>
              <a:t> wie sie die Fähigkeiten bei den Mitarbeitern</a:t>
            </a:r>
            <a:r>
              <a:rPr lang="de-CH" sz="2800" kern="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 </a:t>
            </a:r>
            <a:r>
              <a:rPr lang="de-CH" sz="2800" kern="0" dirty="0">
                <a:solidFill>
                  <a:srgbClr val="0070C0"/>
                </a:solidFill>
                <a:effectLst/>
                <a:latin typeface="Arial Black" panose="020B0A04020102020204" pitchFamily="34" charset="0"/>
                <a:ea typeface="Times New Roman" panose="02020603050405020304" pitchFamily="18" charset="0"/>
                <a:cs typeface="Times New Roman" panose="02020603050405020304" pitchFamily="18" charset="0"/>
              </a:rPr>
              <a:t>fachlich und persönlich fördern können </a:t>
            </a:r>
            <a:endParaRPr lang="de-CH" sz="6000" dirty="0">
              <a:solidFill>
                <a:srgbClr val="0070C0"/>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8DF2191A-8F1D-6503-D2EE-8F26D275C640}"/>
              </a:ext>
            </a:extLst>
          </p:cNvPr>
          <p:cNvSpPr>
            <a:spLocks noGrp="1"/>
          </p:cNvSpPr>
          <p:nvPr>
            <p:ph idx="1"/>
          </p:nvPr>
        </p:nvSpPr>
        <p:spPr>
          <a:xfrm>
            <a:off x="1110827" y="2032001"/>
            <a:ext cx="10058400" cy="3760891"/>
          </a:xfrm>
        </p:spPr>
        <p:txBody>
          <a:bodyPr>
            <a:normAutofit fontScale="92500" lnSpcReduction="10000"/>
          </a:bodyPr>
          <a:lstStyle/>
          <a:p>
            <a:pPr marL="0" indent="0" algn="just">
              <a:buNone/>
            </a:pPr>
            <a:r>
              <a:rPr lang="de-CH" sz="2400" kern="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N</a:t>
            </a:r>
            <a:r>
              <a:rPr lang="de-CH" sz="2400" kern="0" dirty="0">
                <a:solidFill>
                  <a:srgbClr val="0070C0"/>
                </a:solidFill>
                <a:effectLst/>
                <a:latin typeface="Arial Black" panose="020B0A04020102020204" pitchFamily="34" charset="0"/>
                <a:ea typeface="Times New Roman" panose="02020603050405020304" pitchFamily="18" charset="0"/>
                <a:cs typeface="Times New Roman" panose="02020603050405020304" pitchFamily="18" charset="0"/>
              </a:rPr>
              <a:t>achfolgend eine Anregung für eine denkbares Vorgehen</a:t>
            </a:r>
          </a:p>
          <a:p>
            <a:pPr marL="0" indent="0" algn="just">
              <a:lnSpc>
                <a:spcPct val="107000"/>
              </a:lnSpc>
              <a:spcAft>
                <a:spcPts val="800"/>
              </a:spcAft>
              <a:buSzPts val="1000"/>
              <a:buNone/>
              <a:tabLst>
                <a:tab pos="457200" algn="l"/>
              </a:tabLst>
            </a:pPr>
            <a:r>
              <a:rPr lang="de-CH" sz="24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Jedes KMU steht wie jedes andere Unternehmen auch vor der  Heraus-forderung, regelmäßig ihre Mitarbeiter*innen zu schulen oder weiter auszubilden.  Dabei werden oft folgende zwei Wege berücksichtigt:</a:t>
            </a:r>
            <a:endParaRPr lang="de-CH" sz="24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Aft>
                <a:spcPts val="800"/>
              </a:spcAft>
              <a:buSzPts val="1000"/>
              <a:buNone/>
              <a:tabLst>
                <a:tab pos="457200" algn="l"/>
              </a:tabLst>
            </a:pPr>
            <a:r>
              <a:rPr lang="de-CH" sz="24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Das Unternehmen schickt die Mitarbeiter*innen zu einem externen Seminar, oder bietet einen externen Ausbildungstrainer für eine interne Schulung auf. Der Nachteil: Dieses Vorgehen ist meist teuer. </a:t>
            </a:r>
            <a:r>
              <a:rPr lang="de-CH" sz="2400" kern="0" dirty="0">
                <a:solidFill>
                  <a:srgbClr val="3F3F3F"/>
                </a:solidFill>
                <a:latin typeface="Arial" panose="020B0604020202020204" pitchFamily="34" charset="0"/>
                <a:ea typeface="Times New Roman" panose="02020603050405020304" pitchFamily="18" charset="0"/>
                <a:cs typeface="Arial" panose="020B0604020202020204" pitchFamily="34" charset="0"/>
              </a:rPr>
              <a:t>I</a:t>
            </a:r>
            <a:r>
              <a:rPr lang="de-CH" sz="24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nterne Anlässen verursachen in der Regel weniger Kosten doch müssen die externen Trainer, weil sie die Abläufe und Strukturen im Betrieb nicht kennen, oft erst selbst geschult werden.</a:t>
            </a:r>
            <a:endParaRPr lang="de-CH" sz="2400" kern="100" dirty="0">
              <a:solidFill>
                <a:srgbClr val="3F3F3F"/>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de-CH" sz="2000" dirty="0"/>
          </a:p>
        </p:txBody>
      </p:sp>
      <p:sp>
        <p:nvSpPr>
          <p:cNvPr id="4" name="Datumsplatzhalter 3">
            <a:extLst>
              <a:ext uri="{FF2B5EF4-FFF2-40B4-BE49-F238E27FC236}">
                <a16:creationId xmlns:a16="http://schemas.microsoft.com/office/drawing/2014/main" id="{386DCE5B-2EDB-4B32-E4FF-FEB4B92615DD}"/>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Tree>
    <p:extLst>
      <p:ext uri="{BB962C8B-B14F-4D97-AF65-F5344CB8AC3E}">
        <p14:creationId xmlns:p14="http://schemas.microsoft.com/office/powerpoint/2010/main" val="226827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18398-0613-B6F0-0F7E-A42EA808D856}"/>
              </a:ext>
            </a:extLst>
          </p:cNvPr>
          <p:cNvSpPr>
            <a:spLocks noGrp="1"/>
          </p:cNvSpPr>
          <p:nvPr>
            <p:ph type="title"/>
          </p:nvPr>
        </p:nvSpPr>
        <p:spPr>
          <a:xfrm>
            <a:off x="1097280" y="46037"/>
            <a:ext cx="10058400" cy="1450757"/>
          </a:xfrm>
        </p:spPr>
        <p:txBody>
          <a:bodyPr>
            <a:normAutofit/>
          </a:bodyPr>
          <a:lstStyle/>
          <a:p>
            <a:pPr algn="ctr"/>
            <a:r>
              <a:rPr lang="de-CH" sz="2800" dirty="0">
                <a:solidFill>
                  <a:srgbClr val="0070C0"/>
                </a:solidFill>
                <a:latin typeface="Arial Black" panose="020B0A04020102020204" pitchFamily="34" charset="0"/>
                <a:cs typeface="Arial" panose="020B0604020202020204" pitchFamily="34" charset="0"/>
              </a:rPr>
              <a:t>Unternehmensrelevante Aus- und Weiterbildung</a:t>
            </a:r>
            <a:br>
              <a:rPr lang="de-CH" sz="2800" dirty="0">
                <a:solidFill>
                  <a:srgbClr val="0070C0"/>
                </a:solidFill>
                <a:latin typeface="Arial Black" panose="020B0A04020102020204" pitchFamily="34" charset="0"/>
                <a:cs typeface="Arial" panose="020B0604020202020204" pitchFamily="34" charset="0"/>
              </a:rPr>
            </a:br>
            <a:r>
              <a:rPr lang="de-CH" sz="2800" dirty="0">
                <a:solidFill>
                  <a:srgbClr val="0070C0"/>
                </a:solidFill>
                <a:latin typeface="Arial Black" panose="020B0A04020102020204" pitchFamily="34" charset="0"/>
                <a:cs typeface="Arial" panose="020B0604020202020204" pitchFamily="34" charset="0"/>
              </a:rPr>
              <a:t>sind für die KMU überlebenswichtig</a:t>
            </a:r>
          </a:p>
        </p:txBody>
      </p:sp>
      <p:sp>
        <p:nvSpPr>
          <p:cNvPr id="3" name="Inhaltsplatzhalter 2">
            <a:extLst>
              <a:ext uri="{FF2B5EF4-FFF2-40B4-BE49-F238E27FC236}">
                <a16:creationId xmlns:a16="http://schemas.microsoft.com/office/drawing/2014/main" id="{CB6AFA78-EA1A-8646-A954-71537CCDE17A}"/>
              </a:ext>
            </a:extLst>
          </p:cNvPr>
          <p:cNvSpPr>
            <a:spLocks noGrp="1"/>
          </p:cNvSpPr>
          <p:nvPr>
            <p:ph idx="1"/>
          </p:nvPr>
        </p:nvSpPr>
        <p:spPr>
          <a:xfrm>
            <a:off x="919480" y="2226733"/>
            <a:ext cx="10414000" cy="4343400"/>
          </a:xfrm>
        </p:spPr>
        <p:txBody>
          <a:bodyPr>
            <a:normAutofit/>
          </a:bodyPr>
          <a:lstStyle/>
          <a:p>
            <a:pPr algn="just">
              <a:lnSpc>
                <a:spcPts val="1930"/>
              </a:lnSpc>
              <a:spcAft>
                <a:spcPts val="800"/>
              </a:spcAft>
            </a:pPr>
            <a:r>
              <a:rPr lang="de-CH" sz="18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Regelmässige Seminarbesuche sind oft selten oder gar nicht möglich. Der Grund ist, dass der Betrieb dadurch eingeschränkt wird. Aber auch dass die Mitarbeiter mitteilen, dass es für Sie schwierig sein kann, ein oder mehrere Tage an einem Seminar teilzunehmen. Aus diesen und weiteren Gründen besteht das Risiko, dass oft keine oder nur noch stark reduzierte, systematische Weiterbildung den MA angeboten, bzw. durchgeführt werden. Einen Verzicht auf Weiterbildung können sich heute die meisten Firmen aber nicht mehr leisten. Hierfür ist der Wettbewerb zu ernsthaft. Außerdem sind die Kundenansprüche und somit auch die Anforderungen an die Mitarbeiter gestiegen.</a:t>
            </a:r>
            <a:r>
              <a:rPr lang="de-CH" sz="1800" kern="100" dirty="0">
                <a:latin typeface="Arial" panose="020B0604020202020204" pitchFamily="34" charset="0"/>
                <a:ea typeface="Calibri" panose="020F0502020204030204" pitchFamily="34" charset="0"/>
                <a:cs typeface="Arial" panose="020B0604020202020204" pitchFamily="34" charset="0"/>
              </a:rPr>
              <a:t> </a:t>
            </a:r>
          </a:p>
          <a:p>
            <a:pPr algn="just">
              <a:lnSpc>
                <a:spcPts val="1930"/>
              </a:lnSpc>
              <a:spcAft>
                <a:spcPts val="800"/>
              </a:spcAft>
            </a:pPr>
            <a:r>
              <a:rPr lang="de-CH" sz="18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Eine weitere jedoch noch seltene Ausbildungs- oder Trainingsmethode ist, dass das Unternehmen mit eigenen </a:t>
            </a:r>
            <a:r>
              <a:rPr lang="de-CH" sz="1800" kern="0" dirty="0">
                <a:solidFill>
                  <a:srgbClr val="3F3F3F"/>
                </a:solidFill>
                <a:latin typeface="Arial" panose="020B0604020202020204" pitchFamily="34" charset="0"/>
                <a:ea typeface="Times New Roman" panose="02020603050405020304" pitchFamily="18" charset="0"/>
                <a:cs typeface="Arial" panose="020B0604020202020204" pitchFamily="34" charset="0"/>
              </a:rPr>
              <a:t>P</a:t>
            </a:r>
            <a:r>
              <a:rPr lang="de-CH" sz="18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ersonal agiert. Eine mögliche Lösung wäre z.B. das </a:t>
            </a:r>
            <a:r>
              <a:rPr lang="de-CH" sz="1800" kern="0" dirty="0">
                <a:solidFill>
                  <a:srgbClr val="3F3F3F"/>
                </a:solidFill>
                <a:latin typeface="Arial" panose="020B0604020202020204" pitchFamily="34" charset="0"/>
                <a:ea typeface="Times New Roman" panose="02020603050405020304" pitchFamily="18" charset="0"/>
                <a:cs typeface="Arial" panose="020B0604020202020204" pitchFamily="34" charset="0"/>
              </a:rPr>
              <a:t>Angestellte als </a:t>
            </a:r>
            <a:r>
              <a:rPr lang="de-CH" sz="18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Wissensvermittler diese Aufgabe zum Teil übernehmen können</a:t>
            </a:r>
            <a:r>
              <a:rPr lang="de-CH" sz="1800" kern="0" dirty="0">
                <a:solidFill>
                  <a:srgbClr val="3F3F3F"/>
                </a:solidFill>
                <a:latin typeface="Arial" panose="020B0604020202020204" pitchFamily="34" charset="0"/>
                <a:ea typeface="Times New Roman" panose="02020603050405020304" pitchFamily="18" charset="0"/>
                <a:cs typeface="Arial" panose="020B0604020202020204" pitchFamily="34" charset="0"/>
              </a:rPr>
              <a:t>,</a:t>
            </a:r>
            <a:r>
              <a:rPr lang="de-CH" sz="1800" kern="0"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 um den wachsenden Weiterbildungsbedarf weiterhin stemmen zu können, oder dass Mitarbeiter von erfahrenen Kollegen, trainiert und gecoacht werden, was auch in den meisten Betrieben oft der Fall ist.</a:t>
            </a:r>
            <a:r>
              <a:rPr lang="de-CH" sz="1800" kern="100" dirty="0">
                <a:latin typeface="Arial" panose="020B0604020202020204" pitchFamily="34" charset="0"/>
                <a:ea typeface="Calibri" panose="020F0502020204030204" pitchFamily="34" charset="0"/>
                <a:cs typeface="Arial" panose="020B0604020202020204" pitchFamily="34" charset="0"/>
              </a:rPr>
              <a:t> </a:t>
            </a:r>
          </a:p>
          <a:p>
            <a:pPr algn="just"/>
            <a:endParaRPr lang="de-CH" sz="20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03056F89-765C-DCE9-87D1-495CD7654819}"/>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Tree>
    <p:extLst>
      <p:ext uri="{BB962C8B-B14F-4D97-AF65-F5344CB8AC3E}">
        <p14:creationId xmlns:p14="http://schemas.microsoft.com/office/powerpoint/2010/main" val="96891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18398-0613-B6F0-0F7E-A42EA808D856}"/>
              </a:ext>
            </a:extLst>
          </p:cNvPr>
          <p:cNvSpPr>
            <a:spLocks noGrp="1"/>
          </p:cNvSpPr>
          <p:nvPr>
            <p:ph type="title"/>
          </p:nvPr>
        </p:nvSpPr>
        <p:spPr>
          <a:xfrm>
            <a:off x="1097280" y="46037"/>
            <a:ext cx="10058400" cy="1450757"/>
          </a:xfrm>
        </p:spPr>
        <p:txBody>
          <a:bodyPr>
            <a:normAutofit/>
          </a:bodyPr>
          <a:lstStyle/>
          <a:p>
            <a:pPr algn="ctr"/>
            <a:r>
              <a:rPr lang="de-CH" sz="2800" dirty="0">
                <a:solidFill>
                  <a:srgbClr val="0070C0"/>
                </a:solidFill>
                <a:latin typeface="Arial Black" panose="020B0A04020102020204" pitchFamily="34" charset="0"/>
                <a:cs typeface="Arial" panose="020B0604020202020204" pitchFamily="34" charset="0"/>
              </a:rPr>
              <a:t>Unternehmensrelevante Publikationen/Themen werden durch Mitarbeiter*innen                                    vorgestellt und besprochen</a:t>
            </a:r>
          </a:p>
        </p:txBody>
      </p:sp>
      <p:sp>
        <p:nvSpPr>
          <p:cNvPr id="3" name="Inhaltsplatzhalter 2">
            <a:extLst>
              <a:ext uri="{FF2B5EF4-FFF2-40B4-BE49-F238E27FC236}">
                <a16:creationId xmlns:a16="http://schemas.microsoft.com/office/drawing/2014/main" id="{CB6AFA78-EA1A-8646-A954-71537CCDE17A}"/>
              </a:ext>
            </a:extLst>
          </p:cNvPr>
          <p:cNvSpPr>
            <a:spLocks noGrp="1"/>
          </p:cNvSpPr>
          <p:nvPr>
            <p:ph idx="1"/>
          </p:nvPr>
        </p:nvSpPr>
        <p:spPr>
          <a:xfrm>
            <a:off x="889000" y="2333557"/>
            <a:ext cx="10414000" cy="2367840"/>
          </a:xfrm>
        </p:spPr>
        <p:txBody>
          <a:bodyPr>
            <a:normAutofit fontScale="85000" lnSpcReduction="10000"/>
          </a:bodyPr>
          <a:lstStyle/>
          <a:p>
            <a:pPr algn="just">
              <a:lnSpc>
                <a:spcPts val="1930"/>
              </a:lnSpc>
              <a:spcAft>
                <a:spcPts val="800"/>
              </a:spcAft>
            </a:pP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Eine mögliche Variante wäre, dass sich z.B.</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 </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2 Mitarbeiter*innen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mit einem definierten </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Zeitaufwand, mit einem für das Unternehmen möglichen und relevanten Thema einer Fachpublikation beschäftigen, bzw. auseinandersetzen. Nach diesem Prozess werden  die Ergebnisse  den Kollegen und Kolleginnen im Rahmen einer Session vorgestellt und diskutiert. Aus diesen Beurteilungen und/oder Bewertungen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können</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 auch mögliche Konsequenzen oder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ein </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Nutzeneffekt für alle anwesenden und insbesondere für das  Unternehmen</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 für die Zukunft</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akzentuiert </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werden.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D</a:t>
            </a:r>
            <a:r>
              <a:rPr lang="de-CH" sz="2400" kern="0" dirty="0">
                <a:solidFill>
                  <a:srgbClr val="3F3F3F"/>
                </a:solidFill>
                <a:effectLst/>
                <a:latin typeface="Arial" panose="020B0604020202020204" pitchFamily="34" charset="0"/>
                <a:ea typeface="Tahoma" panose="020B0604030504040204" pitchFamily="34" charset="0"/>
                <a:cs typeface="Arial" panose="020B0604020202020204" pitchFamily="34" charset="0"/>
              </a:rPr>
              <a:t>ie Teamentwicklung wird unterstützt </a:t>
            </a:r>
            <a:r>
              <a:rPr lang="de-CH" sz="2400" kern="0" dirty="0">
                <a:solidFill>
                  <a:srgbClr val="3F3F3F"/>
                </a:solidFill>
                <a:latin typeface="Arial" panose="020B0604020202020204" pitchFamily="34" charset="0"/>
                <a:ea typeface="Tahoma" panose="020B0604030504040204" pitchFamily="34" charset="0"/>
                <a:cs typeface="Arial" panose="020B0604020202020204" pitchFamily="34" charset="0"/>
              </a:rPr>
              <a:t>und gefördert und es kann auch einen positiven Effekt für das Querdenken wie auch für einen Perspektivenwechsel haben. </a:t>
            </a:r>
            <a:endParaRPr lang="de-CH" sz="24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de-CH" sz="28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03056F89-765C-DCE9-87D1-495CD7654819}"/>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pic>
        <p:nvPicPr>
          <p:cNvPr id="5" name="Grafik 4">
            <a:extLst>
              <a:ext uri="{FF2B5EF4-FFF2-40B4-BE49-F238E27FC236}">
                <a16:creationId xmlns:a16="http://schemas.microsoft.com/office/drawing/2014/main" id="{2320022A-B574-7FA2-FAA2-87DE16C87C44}"/>
              </a:ext>
            </a:extLst>
          </p:cNvPr>
          <p:cNvPicPr>
            <a:picLocks noChangeAspect="1"/>
          </p:cNvPicPr>
          <p:nvPr/>
        </p:nvPicPr>
        <p:blipFill>
          <a:blip r:embed="rId2"/>
          <a:stretch>
            <a:fillRect/>
          </a:stretch>
        </p:blipFill>
        <p:spPr>
          <a:xfrm>
            <a:off x="3653287" y="4890362"/>
            <a:ext cx="4885426" cy="1058509"/>
          </a:xfrm>
          <a:prstGeom prst="rect">
            <a:avLst/>
          </a:prstGeom>
        </p:spPr>
      </p:pic>
    </p:spTree>
    <p:extLst>
      <p:ext uri="{BB962C8B-B14F-4D97-AF65-F5344CB8AC3E}">
        <p14:creationId xmlns:p14="http://schemas.microsoft.com/office/powerpoint/2010/main" val="11885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A3A45-BC63-8C39-50D0-85D6B7E2EACE}"/>
              </a:ext>
            </a:extLst>
          </p:cNvPr>
          <p:cNvSpPr>
            <a:spLocks noGrp="1"/>
          </p:cNvSpPr>
          <p:nvPr>
            <p:ph type="title"/>
          </p:nvPr>
        </p:nvSpPr>
        <p:spPr>
          <a:xfrm>
            <a:off x="1066800" y="454822"/>
            <a:ext cx="10058400" cy="1450757"/>
          </a:xfrm>
        </p:spPr>
        <p:txBody>
          <a:bodyPr>
            <a:noAutofit/>
          </a:bodyPr>
          <a:lstStyle/>
          <a:p>
            <a:pPr algn="ctr"/>
            <a:r>
              <a:rPr lang="de-CH" sz="4000" dirty="0">
                <a:solidFill>
                  <a:srgbClr val="0070C0"/>
                </a:solidFill>
                <a:latin typeface="Arial Black" panose="020B0A04020102020204" pitchFamily="34" charset="0"/>
              </a:rPr>
              <a:t>KMU…                                                        gefragt ist                                                   Querdenken &amp; Perspektivenwechsel</a:t>
            </a:r>
          </a:p>
        </p:txBody>
      </p:sp>
      <p:sp>
        <p:nvSpPr>
          <p:cNvPr id="3" name="Inhaltsplatzhalter 2">
            <a:extLst>
              <a:ext uri="{FF2B5EF4-FFF2-40B4-BE49-F238E27FC236}">
                <a16:creationId xmlns:a16="http://schemas.microsoft.com/office/drawing/2014/main" id="{79F6C0C5-4879-1C37-4440-58401B394D67}"/>
              </a:ext>
            </a:extLst>
          </p:cNvPr>
          <p:cNvSpPr>
            <a:spLocks noGrp="1"/>
          </p:cNvSpPr>
          <p:nvPr>
            <p:ph idx="1"/>
          </p:nvPr>
        </p:nvSpPr>
        <p:spPr/>
        <p:txBody>
          <a:bodyPr>
            <a:normAutofit fontScale="85000" lnSpcReduction="20000"/>
          </a:bodyPr>
          <a:lstStyle/>
          <a:p>
            <a:pPr marL="0" indent="0" algn="just">
              <a:lnSpc>
                <a:spcPct val="107000"/>
              </a:lnSpc>
              <a:spcAft>
                <a:spcPts val="800"/>
              </a:spcAft>
              <a:buNone/>
            </a:pPr>
            <a:r>
              <a:rPr lang="de-CH" sz="1800" kern="100" dirty="0">
                <a:effectLst/>
                <a:latin typeface="Arial" panose="020B0604020202020204" pitchFamily="34" charset="0"/>
                <a:ea typeface="Calibri" panose="020F0502020204030204" pitchFamily="34" charset="0"/>
                <a:cs typeface="Arial" panose="020B0604020202020204" pitchFamily="34" charset="0"/>
              </a:rPr>
              <a:t>Querdenken und Perspektivenwechsel </a:t>
            </a:r>
            <a:r>
              <a:rPr lang="de-CH" sz="1800" kern="100" dirty="0">
                <a:latin typeface="Arial" panose="020B0604020202020204" pitchFamily="34" charset="0"/>
                <a:ea typeface="Calibri" panose="020F0502020204030204" pitchFamily="34" charset="0"/>
                <a:cs typeface="Arial" panose="020B0604020202020204" pitchFamily="34" charset="0"/>
              </a:rPr>
              <a:t>sind </a:t>
            </a:r>
            <a:r>
              <a:rPr lang="de-CH" sz="1800" kern="100" dirty="0">
                <a:effectLst/>
                <a:latin typeface="Arial" panose="020B0604020202020204" pitchFamily="34" charset="0"/>
                <a:ea typeface="Calibri" panose="020F0502020204030204" pitchFamily="34" charset="0"/>
                <a:cs typeface="Arial" panose="020B0604020202020204" pitchFamily="34" charset="0"/>
              </a:rPr>
              <a:t>gewichtige Bereicherungen für KMU. Was </a:t>
            </a:r>
            <a:r>
              <a:rPr lang="de-CH" sz="1800" kern="100" dirty="0">
                <a:latin typeface="Arial" panose="020B0604020202020204" pitchFamily="34" charset="0"/>
                <a:ea typeface="Calibri" panose="020F0502020204030204" pitchFamily="34" charset="0"/>
                <a:cs typeface="Arial" panose="020B0604020202020204" pitchFamily="34" charset="0"/>
              </a:rPr>
              <a:t>bedeutet dies genau?</a:t>
            </a:r>
            <a:endParaRPr lang="de-CH"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de-CH" sz="1800" kern="100" dirty="0">
                <a:effectLst/>
                <a:latin typeface="Arial" panose="020B0604020202020204" pitchFamily="34" charset="0"/>
                <a:ea typeface="Calibri" panose="020F0502020204030204" pitchFamily="34" charset="0"/>
                <a:cs typeface="Arial" panose="020B0604020202020204" pitchFamily="34" charset="0"/>
              </a:rPr>
              <a:t>Fördert das lesen, analysieren, interpretieren und das ableiten von Schlussfolgerungen aus Fachpublikationen auch das Querdenken?  Doch was ist überhaupt Querdenken? Wie funktioniert das? Querdenken ist ein umgangssprachlicher Ausdruck. Man kann auch das Synonym „laterales Denken“ dafür verwenden, also auch die Freude am Perspektivenwechsel.</a:t>
            </a:r>
            <a:r>
              <a:rPr lang="de-CH" sz="1800" b="1" i="1" dirty="0">
                <a:solidFill>
                  <a:srgbClr val="22294D"/>
                </a:solidFill>
                <a:effectLst/>
                <a:latin typeface="Tahoma" panose="020B0604030504040204" pitchFamily="34" charset="0"/>
                <a:ea typeface="Times New Roman" panose="02020603050405020304" pitchFamily="18" charset="0"/>
                <a:cs typeface="Times New Roman" panose="02020603050405020304" pitchFamily="18" charset="0"/>
              </a:rPr>
              <a:t> </a:t>
            </a:r>
            <a:r>
              <a:rPr lang="de-CH" sz="1800" dirty="0">
                <a:solidFill>
                  <a:srgbClr val="22294D"/>
                </a:solidFill>
                <a:effectLst/>
                <a:latin typeface="Tahoma" panose="020B0604030504040204" pitchFamily="34" charset="0"/>
                <a:ea typeface="Times New Roman" panose="02020603050405020304" pitchFamily="18" charset="0"/>
                <a:cs typeface="Times New Roman" panose="02020603050405020304" pitchFamily="18" charset="0"/>
              </a:rPr>
              <a:t>Perspektivwechsel finden im Austausch miteinander statt, nicht im eigenen Kopf. </a:t>
            </a:r>
            <a:r>
              <a:rPr lang="de-CH" sz="1800" dirty="0">
                <a:solidFill>
                  <a:srgbClr val="333333"/>
                </a:solidFill>
                <a:effectLst/>
                <a:latin typeface="Tahoma" panose="020B0604030504040204" pitchFamily="34" charset="0"/>
                <a:ea typeface="Times New Roman" panose="02020603050405020304" pitchFamily="18" charset="0"/>
              </a:rPr>
              <a:t>Einfach mal die Perspektive wechseln, gewohnheitsmässige Denkmuster aufbrechen – das fällt vielen schwer. Dabei ist der Auseinandersetzung gegen den Tunnelblick ein Erfolgsrezept. Wer die Umgebung ab und zu mit anderen Augen betrachtet, Probleme aus einem anderen Blickwinkel sieht, findet nicht selten bessere Lösungen und gelangt schneller zur zündenden Idee. Wer mehr Durchblick bekommen will, muss oft nur den Standpunkt oder die Ansichten verändern.                                                            </a:t>
            </a:r>
            <a:endParaRPr lang="de-CH" sz="18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r>
              <a:rPr lang="de-CH" sz="1500" kern="100" dirty="0">
                <a:latin typeface="Arial" panose="020B0604020202020204" pitchFamily="34" charset="0"/>
                <a:ea typeface="Calibri" panose="020F0502020204030204" pitchFamily="34" charset="0"/>
                <a:cs typeface="Arial" panose="020B0604020202020204" pitchFamily="34" charset="0"/>
              </a:rPr>
              <a:t>Querdenker </a:t>
            </a:r>
            <a:r>
              <a:rPr lang="de-CH" sz="1500" kern="100" dirty="0">
                <a:effectLst/>
                <a:latin typeface="Arial" panose="020B0604020202020204" pitchFamily="34" charset="0"/>
                <a:ea typeface="Calibri" panose="020F0502020204030204" pitchFamily="34" charset="0"/>
                <a:cs typeface="Arial" panose="020B0604020202020204" pitchFamily="34" charset="0"/>
              </a:rPr>
              <a:t>studieren gründlich Fachpublikationen • stellen andauernd Fragen, • sehen neue Ideen aufgrund ihrer Beobachtungen der Kundeninteraktion mit den Produkten und Dienstleistungen, • lieben das Experimentieren, • sind abenteuerlich und • suchen andauernd nach neuen Erfahrungen und Ideen, • arbeiten mit Analogien, um auf neue Ideen zu kommen, • nehmen bewusst andere Perspektiven ein,, • sehen Verbindungen zwischen offensichtlichen und nicht zusammenhängen den Informationen und unabhängigen Themengebieten, • finden im Alltagsleben immer Zeit, um nach neuen Ideen zu suchen, • suchen dabei systematisch und • sind überzeugt, dass sie mit ihrer Arbeitsweise innerhalb der Branche einzigartig sind und für das Unternehmen wertvolle Arbeitnehmer sind.</a:t>
            </a:r>
          </a:p>
          <a:p>
            <a:pPr algn="just"/>
            <a:endParaRPr lang="de-CH"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id="{C1B988ED-1F43-B6FD-55C0-DB11209E8B32}"/>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pic>
        <p:nvPicPr>
          <p:cNvPr id="5" name="Grafik 4">
            <a:extLst>
              <a:ext uri="{FF2B5EF4-FFF2-40B4-BE49-F238E27FC236}">
                <a16:creationId xmlns:a16="http://schemas.microsoft.com/office/drawing/2014/main" id="{737B2C9C-5511-465B-B193-1EE4000F815A}"/>
              </a:ext>
            </a:extLst>
          </p:cNvPr>
          <p:cNvPicPr>
            <a:picLocks noChangeAspect="1"/>
          </p:cNvPicPr>
          <p:nvPr/>
        </p:nvPicPr>
        <p:blipFill>
          <a:blip r:embed="rId2"/>
          <a:stretch>
            <a:fillRect/>
          </a:stretch>
        </p:blipFill>
        <p:spPr>
          <a:xfrm>
            <a:off x="3012439" y="2194452"/>
            <a:ext cx="5361094" cy="3577006"/>
          </a:xfrm>
          <a:prstGeom prst="rect">
            <a:avLst/>
          </a:prstGeom>
        </p:spPr>
      </p:pic>
    </p:spTree>
    <p:extLst>
      <p:ext uri="{BB962C8B-B14F-4D97-AF65-F5344CB8AC3E}">
        <p14:creationId xmlns:p14="http://schemas.microsoft.com/office/powerpoint/2010/main" val="15826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867D47F-424B-E55B-D286-7FB25D5B38CC}"/>
              </a:ext>
            </a:extLst>
          </p:cNvPr>
          <p:cNvSpPr>
            <a:spLocks noGrp="1"/>
          </p:cNvSpPr>
          <p:nvPr>
            <p:ph type="dt" sz="half" idx="10"/>
          </p:nvPr>
        </p:nvSpPr>
        <p:spPr/>
        <p:txBody>
          <a:bodyPr/>
          <a:lstStyle/>
          <a:p>
            <a:pPr rtl="0"/>
            <a:fld id="{75162FBC-E467-46B8-ABE1-98D95CFF2BA6}" type="datetime1">
              <a:rPr lang="fr-FR" smtClean="0"/>
              <a:t>27/10/2023</a:t>
            </a:fld>
            <a:endParaRPr lang="en-US" dirty="0"/>
          </a:p>
        </p:txBody>
      </p:sp>
      <p:sp>
        <p:nvSpPr>
          <p:cNvPr id="5" name="Titel 4">
            <a:extLst>
              <a:ext uri="{FF2B5EF4-FFF2-40B4-BE49-F238E27FC236}">
                <a16:creationId xmlns:a16="http://schemas.microsoft.com/office/drawing/2014/main" id="{9199F7D7-B6B8-8E4D-2492-F1D76A8020F8}"/>
              </a:ext>
            </a:extLst>
          </p:cNvPr>
          <p:cNvSpPr>
            <a:spLocks noGrp="1"/>
          </p:cNvSpPr>
          <p:nvPr>
            <p:ph type="title" idx="4294967295"/>
          </p:nvPr>
        </p:nvSpPr>
        <p:spPr>
          <a:xfrm>
            <a:off x="821855" y="-194735"/>
            <a:ext cx="10058400" cy="1450975"/>
          </a:xfrm>
        </p:spPr>
        <p:txBody>
          <a:bodyPr/>
          <a:lstStyle/>
          <a:p>
            <a:pPr algn="ctr"/>
            <a:r>
              <a:rPr lang="de-CH" dirty="0">
                <a:solidFill>
                  <a:srgbClr val="0070C0"/>
                </a:solidFill>
                <a:latin typeface="Arial Black" panose="020B0A04020102020204" pitchFamily="34" charset="0"/>
              </a:rPr>
              <a:t>Themenauswahl                                            </a:t>
            </a:r>
            <a:r>
              <a:rPr lang="de-CH" sz="1800" dirty="0">
                <a:solidFill>
                  <a:srgbClr val="0070C0"/>
                </a:solidFill>
                <a:latin typeface="Arial Black" panose="020B0A04020102020204" pitchFamily="34" charset="0"/>
              </a:rPr>
              <a:t>(bitte flexibel handhaben)</a:t>
            </a:r>
            <a:endParaRPr lang="de-CH" dirty="0">
              <a:solidFill>
                <a:srgbClr val="0070C0"/>
              </a:solidFill>
              <a:latin typeface="Arial Black" panose="020B0A04020102020204" pitchFamily="34" charset="0"/>
            </a:endParaRPr>
          </a:p>
        </p:txBody>
      </p:sp>
      <p:pic>
        <p:nvPicPr>
          <p:cNvPr id="9" name="Inhaltsplatzhalter 8">
            <a:extLst>
              <a:ext uri="{FF2B5EF4-FFF2-40B4-BE49-F238E27FC236}">
                <a16:creationId xmlns:a16="http://schemas.microsoft.com/office/drawing/2014/main" id="{572ED23F-4383-BFEC-BEC7-DEB5B48D86AF}"/>
              </a:ext>
            </a:extLst>
          </p:cNvPr>
          <p:cNvPicPr>
            <a:picLocks noGrp="1" noChangeAspect="1"/>
          </p:cNvPicPr>
          <p:nvPr>
            <p:ph sz="half" idx="4294967295"/>
          </p:nvPr>
        </p:nvPicPr>
        <p:blipFill rotWithShape="1">
          <a:blip r:embed="rId2"/>
          <a:srcRect l="27266" t="9829" r="30402" b="13294"/>
          <a:stretch/>
        </p:blipFill>
        <p:spPr>
          <a:xfrm>
            <a:off x="3318936" y="2001837"/>
            <a:ext cx="2472264" cy="2854325"/>
          </a:xfrm>
          <a:ln w="12700">
            <a:solidFill>
              <a:schemeClr val="tx1"/>
            </a:solidFill>
          </a:ln>
        </p:spPr>
      </p:pic>
      <p:pic>
        <p:nvPicPr>
          <p:cNvPr id="3" name="Inhaltsplatzhalter 2">
            <a:extLst>
              <a:ext uri="{FF2B5EF4-FFF2-40B4-BE49-F238E27FC236}">
                <a16:creationId xmlns:a16="http://schemas.microsoft.com/office/drawing/2014/main" id="{48BFAE5C-4D01-304C-96AC-C2C7FDBB2C5D}"/>
              </a:ext>
            </a:extLst>
          </p:cNvPr>
          <p:cNvPicPr>
            <a:picLocks noGrp="1" noChangeAspect="1"/>
          </p:cNvPicPr>
          <p:nvPr>
            <p:ph sz="half" idx="4294967295"/>
          </p:nvPr>
        </p:nvPicPr>
        <p:blipFill rotWithShape="1">
          <a:blip r:embed="rId3"/>
          <a:srcRect l="31816" t="10138" r="34052" b="9714"/>
          <a:stretch/>
        </p:blipFill>
        <p:spPr>
          <a:xfrm>
            <a:off x="517055" y="1978424"/>
            <a:ext cx="2336800" cy="2854325"/>
          </a:xfrm>
          <a:ln w="12700">
            <a:solidFill>
              <a:schemeClr val="tx1"/>
            </a:solidFill>
          </a:ln>
        </p:spPr>
      </p:pic>
      <p:pic>
        <p:nvPicPr>
          <p:cNvPr id="8" name="Grafik 7">
            <a:extLst>
              <a:ext uri="{FF2B5EF4-FFF2-40B4-BE49-F238E27FC236}">
                <a16:creationId xmlns:a16="http://schemas.microsoft.com/office/drawing/2014/main" id="{77FF0030-5E1E-D003-A2E3-21348524F9EE}"/>
              </a:ext>
            </a:extLst>
          </p:cNvPr>
          <p:cNvPicPr>
            <a:picLocks noChangeAspect="1"/>
          </p:cNvPicPr>
          <p:nvPr/>
        </p:nvPicPr>
        <p:blipFill rotWithShape="1">
          <a:blip r:embed="rId4"/>
          <a:srcRect l="27355" t="10814" r="30811" b="4513"/>
          <a:stretch/>
        </p:blipFill>
        <p:spPr>
          <a:xfrm>
            <a:off x="9050866" y="2002896"/>
            <a:ext cx="2336800" cy="2853266"/>
          </a:xfrm>
          <a:prstGeom prst="rect">
            <a:avLst/>
          </a:prstGeom>
          <a:ln w="12700">
            <a:solidFill>
              <a:schemeClr val="tx1"/>
            </a:solidFill>
          </a:ln>
        </p:spPr>
      </p:pic>
      <p:sp>
        <p:nvSpPr>
          <p:cNvPr id="12" name="Ellipse 11">
            <a:extLst>
              <a:ext uri="{FF2B5EF4-FFF2-40B4-BE49-F238E27FC236}">
                <a16:creationId xmlns:a16="http://schemas.microsoft.com/office/drawing/2014/main" id="{FC69F267-70FE-8E28-6847-5286A022166D}"/>
              </a:ext>
            </a:extLst>
          </p:cNvPr>
          <p:cNvSpPr/>
          <p:nvPr/>
        </p:nvSpPr>
        <p:spPr>
          <a:xfrm>
            <a:off x="1243303" y="5036572"/>
            <a:ext cx="999067" cy="8720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dirty="0"/>
          </a:p>
        </p:txBody>
      </p:sp>
      <p:pic>
        <p:nvPicPr>
          <p:cNvPr id="13" name="Grafik 12">
            <a:extLst>
              <a:ext uri="{FF2B5EF4-FFF2-40B4-BE49-F238E27FC236}">
                <a16:creationId xmlns:a16="http://schemas.microsoft.com/office/drawing/2014/main" id="{704E68A6-8A9C-67B8-2BA1-E1F1D016FA2B}"/>
              </a:ext>
            </a:extLst>
          </p:cNvPr>
          <p:cNvPicPr>
            <a:picLocks noChangeAspect="1"/>
          </p:cNvPicPr>
          <p:nvPr/>
        </p:nvPicPr>
        <p:blipFill>
          <a:blip r:embed="rId5"/>
          <a:stretch>
            <a:fillRect/>
          </a:stretch>
        </p:blipFill>
        <p:spPr>
          <a:xfrm>
            <a:off x="9995488" y="5036572"/>
            <a:ext cx="1018120" cy="890093"/>
          </a:xfrm>
          <a:prstGeom prst="rect">
            <a:avLst/>
          </a:prstGeom>
        </p:spPr>
      </p:pic>
      <p:pic>
        <p:nvPicPr>
          <p:cNvPr id="14" name="Grafik 13">
            <a:extLst>
              <a:ext uri="{FF2B5EF4-FFF2-40B4-BE49-F238E27FC236}">
                <a16:creationId xmlns:a16="http://schemas.microsoft.com/office/drawing/2014/main" id="{0F97FC4F-8C72-C3D5-79FA-0ED6A19A544D}"/>
              </a:ext>
            </a:extLst>
          </p:cNvPr>
          <p:cNvPicPr>
            <a:picLocks noChangeAspect="1"/>
          </p:cNvPicPr>
          <p:nvPr/>
        </p:nvPicPr>
        <p:blipFill>
          <a:blip r:embed="rId5"/>
          <a:stretch>
            <a:fillRect/>
          </a:stretch>
        </p:blipFill>
        <p:spPr>
          <a:xfrm>
            <a:off x="7069195" y="5036573"/>
            <a:ext cx="1018120" cy="890093"/>
          </a:xfrm>
          <a:prstGeom prst="rect">
            <a:avLst/>
          </a:prstGeom>
        </p:spPr>
      </p:pic>
      <p:pic>
        <p:nvPicPr>
          <p:cNvPr id="15" name="Grafik 14">
            <a:extLst>
              <a:ext uri="{FF2B5EF4-FFF2-40B4-BE49-F238E27FC236}">
                <a16:creationId xmlns:a16="http://schemas.microsoft.com/office/drawing/2014/main" id="{A32009C3-9B2B-9E4A-590A-5413FBD31387}"/>
              </a:ext>
            </a:extLst>
          </p:cNvPr>
          <p:cNvPicPr>
            <a:picLocks noChangeAspect="1"/>
          </p:cNvPicPr>
          <p:nvPr/>
        </p:nvPicPr>
        <p:blipFill>
          <a:blip r:embed="rId5"/>
          <a:stretch>
            <a:fillRect/>
          </a:stretch>
        </p:blipFill>
        <p:spPr>
          <a:xfrm>
            <a:off x="4126442" y="5054600"/>
            <a:ext cx="1018120" cy="890093"/>
          </a:xfrm>
          <a:prstGeom prst="rect">
            <a:avLst/>
          </a:prstGeom>
        </p:spPr>
      </p:pic>
      <p:sp>
        <p:nvSpPr>
          <p:cNvPr id="2" name="Rechteck 1">
            <a:extLst>
              <a:ext uri="{FF2B5EF4-FFF2-40B4-BE49-F238E27FC236}">
                <a16:creationId xmlns:a16="http://schemas.microsoft.com/office/drawing/2014/main" id="{764AFA29-6CCE-8C80-09D8-DB174B397C18}"/>
              </a:ext>
            </a:extLst>
          </p:cNvPr>
          <p:cNvSpPr/>
          <p:nvPr/>
        </p:nvSpPr>
        <p:spPr>
          <a:xfrm>
            <a:off x="6256281" y="2001837"/>
            <a:ext cx="2192866" cy="28532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4000" dirty="0"/>
              <a:t>???</a:t>
            </a:r>
          </a:p>
        </p:txBody>
      </p:sp>
      <p:sp>
        <p:nvSpPr>
          <p:cNvPr id="6" name="Rechteck: abgerundete Ecken 5">
            <a:extLst>
              <a:ext uri="{FF2B5EF4-FFF2-40B4-BE49-F238E27FC236}">
                <a16:creationId xmlns:a16="http://schemas.microsoft.com/office/drawing/2014/main" id="{1D4A3EE0-7BDE-0BD5-33A6-AC0E28B06C73}"/>
              </a:ext>
            </a:extLst>
          </p:cNvPr>
          <p:cNvSpPr/>
          <p:nvPr/>
        </p:nvSpPr>
        <p:spPr>
          <a:xfrm>
            <a:off x="5547667" y="5054600"/>
            <a:ext cx="1034459" cy="8900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CH" sz="1200" dirty="0">
                <a:latin typeface="Arial" panose="020B0604020202020204" pitchFamily="34" charset="0"/>
                <a:cs typeface="Arial" panose="020B0604020202020204" pitchFamily="34" charset="0"/>
              </a:rPr>
              <a:t>Rangieren mit Punkten von 1-4</a:t>
            </a:r>
          </a:p>
        </p:txBody>
      </p:sp>
      <p:sp>
        <p:nvSpPr>
          <p:cNvPr id="7" name="Rechteck 6">
            <a:extLst>
              <a:ext uri="{FF2B5EF4-FFF2-40B4-BE49-F238E27FC236}">
                <a16:creationId xmlns:a16="http://schemas.microsoft.com/office/drawing/2014/main" id="{0A47ADA9-BF45-2567-44C6-95ED47266B70}"/>
              </a:ext>
            </a:extLst>
          </p:cNvPr>
          <p:cNvSpPr/>
          <p:nvPr/>
        </p:nvSpPr>
        <p:spPr>
          <a:xfrm>
            <a:off x="517055" y="1397000"/>
            <a:ext cx="10870611" cy="4063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CH" dirty="0">
                <a:solidFill>
                  <a:srgbClr val="0070C0"/>
                </a:solidFill>
                <a:latin typeface="Arial Black" panose="020B0A04020102020204" pitchFamily="34" charset="0"/>
              </a:rPr>
              <a:t>Teammitglieder wählen ihr favorisiertes Thema: Die höchste Punktzahl entscheidet!</a:t>
            </a:r>
          </a:p>
        </p:txBody>
      </p:sp>
    </p:spTree>
    <p:extLst>
      <p:ext uri="{BB962C8B-B14F-4D97-AF65-F5344CB8AC3E}">
        <p14:creationId xmlns:p14="http://schemas.microsoft.com/office/powerpoint/2010/main" val="2518917977"/>
      </p:ext>
    </p:extLst>
  </p:cSld>
  <p:clrMapOvr>
    <a:masterClrMapping/>
  </p:clrMapOvr>
</p:sld>
</file>

<file path=ppt/theme/theme1.xml><?xml version="1.0" encoding="utf-8"?>
<a:theme xmlns:a="http://schemas.openxmlformats.org/drawingml/2006/main" name="Personnalisé">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70_TF56160789" id="{80AA9D2D-EE59-4148-A11E-A51EEE828B28}" vid="{AEAFD717-D3C8-4034-8F7E-D5220B0CCE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CBDD82A45B0148950E411EDC4BFA9C" ma:contentTypeVersion="14" ma:contentTypeDescription="Ein neues Dokument erstellen." ma:contentTypeScope="" ma:versionID="745f911858eaad79e3e5b053bbd81d17">
  <xsd:schema xmlns:xsd="http://www.w3.org/2001/XMLSchema" xmlns:xs="http://www.w3.org/2001/XMLSchema" xmlns:p="http://schemas.microsoft.com/office/2006/metadata/properties" xmlns:ns2="68d5584e-d944-4a97-a57a-0750f2adb995" xmlns:ns3="a94832fb-496c-4cb1-b443-611118983a53" targetNamespace="http://schemas.microsoft.com/office/2006/metadata/properties" ma:root="true" ma:fieldsID="220a045f0fb827823ec5c972374897c4" ns2:_="" ns3:_="">
    <xsd:import namespace="68d5584e-d944-4a97-a57a-0750f2adb995"/>
    <xsd:import namespace="a94832fb-496c-4cb1-b443-611118983a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5584e-d944-4a97-a57a-0750f2adb995"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5" nillable="true" ma:displayName="Taxonomy Catch All Column" ma:hidden="true" ma:list="{60bbee4b-e67c-4c50-b23b-a2138f1e6f0b}" ma:internalName="TaxCatchAll" ma:showField="CatchAllData" ma:web="68d5584e-d944-4a97-a57a-0750f2adb9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4832fb-496c-4cb1-b443-611118983a5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fc82cb39-2066-4aa7-bbb1-77bce18f40b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89159-187F-407D-8E8B-8F9D84D037DE}"/>
</file>

<file path=customXml/itemProps2.xml><?xml version="1.0" encoding="utf-8"?>
<ds:datastoreItem xmlns:ds="http://schemas.openxmlformats.org/officeDocument/2006/customXml" ds:itemID="{459D5AB3-715B-4A66-8AB5-AE3EA20659AA}"/>
</file>

<file path=docProps/app.xml><?xml version="1.0" encoding="utf-8"?>
<Properties xmlns="http://schemas.openxmlformats.org/officeDocument/2006/extended-properties" xmlns:vt="http://schemas.openxmlformats.org/officeDocument/2006/docPropsVTypes">
  <Template>{BC05CC47-0EBC-4FDC-8201-01679C4143BE}tf56160789_win32</Template>
  <TotalTime>0</TotalTime>
  <Words>1679</Words>
  <Application>Microsoft Office PowerPoint</Application>
  <PresentationFormat>Breitbild</PresentationFormat>
  <Paragraphs>83</Paragraphs>
  <Slides>13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Arial Black</vt:lpstr>
      <vt:lpstr>Bookman Old Style</vt:lpstr>
      <vt:lpstr>Calibri</vt:lpstr>
      <vt:lpstr>Franklin Gothic Book</vt:lpstr>
      <vt:lpstr>Tahoma</vt:lpstr>
      <vt:lpstr>Times New Roman</vt:lpstr>
      <vt:lpstr>Wingdings</vt:lpstr>
      <vt:lpstr>Personnalisé</vt:lpstr>
      <vt:lpstr>Wird das Potenzial von  Fachartikel in        zu wenig Beachtung geschenkt?</vt:lpstr>
      <vt:lpstr> Es kann Probleme bereiten, mit dem grossen Angebot von Fachartikeln umzugehen   Nachfolgend ein paar Tipps: </vt:lpstr>
      <vt:lpstr>Mitarbeiter müssen mehr als nur Personal  sein, sie müssen zu Mitdenkern, Gestalter und Botschafter für das Unternehmen werden                                                                               </vt:lpstr>
      <vt:lpstr>KMU                                                    Fachliteratur besser nutzen</vt:lpstr>
      <vt:lpstr>Viele Unternehmen müssen sich die Frage stellen, wie sie die Fähigkeiten bei den Mitarbeitern fachlich und persönlich fördern können </vt:lpstr>
      <vt:lpstr>Unternehmensrelevante Aus- und Weiterbildung sind für die KMU überlebenswichtig</vt:lpstr>
      <vt:lpstr>Unternehmensrelevante Publikationen/Themen werden durch Mitarbeiter*innen                                    vorgestellt und besprochen</vt:lpstr>
      <vt:lpstr>KMU…                                                        gefragt ist                                                   Querdenken &amp; Perspektivenwechsel</vt:lpstr>
      <vt:lpstr>Themenauswahl                                            (bitte flexibel handhaben)</vt:lpstr>
      <vt:lpstr>Themenauswahl (2)                                 (bitte flexibel handhaben) </vt:lpstr>
      <vt:lpstr>Prozess 1</vt:lpstr>
      <vt:lpstr>Prozess 2</vt:lpstr>
      <vt:lpstr>Wenn Mitarbeiter*innen ihren Kolleginnen und Kollegen aktuelle Themen aus Fachzeitschriften vorstellen, die für das Unternehmen positive Auswirkungen auf das Morgen haben. Davon profitieren alle!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Wenn Kollegen Mitarbeiter schulen – eine mögliche Alternative?</dc:title>
  <dc:creator>Ruedi Wartmann</dc:creator>
  <cp:lastModifiedBy>Ruedi Wartmann</cp:lastModifiedBy>
  <cp:revision>29</cp:revision>
  <dcterms:created xsi:type="dcterms:W3CDTF">2023-10-19T08:32:40Z</dcterms:created>
  <dcterms:modified xsi:type="dcterms:W3CDTF">2023-10-27T08:47:35Z</dcterms:modified>
</cp:coreProperties>
</file>